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25"/>
  </p:notesMasterIdLst>
  <p:sldIdLst>
    <p:sldId id="260" r:id="rId2"/>
    <p:sldId id="281" r:id="rId3"/>
    <p:sldId id="269" r:id="rId4"/>
    <p:sldId id="270" r:id="rId5"/>
    <p:sldId id="271" r:id="rId6"/>
    <p:sldId id="282" r:id="rId7"/>
    <p:sldId id="274" r:id="rId8"/>
    <p:sldId id="268" r:id="rId9"/>
    <p:sldId id="275" r:id="rId10"/>
    <p:sldId id="276" r:id="rId11"/>
    <p:sldId id="277" r:id="rId12"/>
    <p:sldId id="278" r:id="rId13"/>
    <p:sldId id="279" r:id="rId14"/>
    <p:sldId id="286" r:id="rId15"/>
    <p:sldId id="287" r:id="rId16"/>
    <p:sldId id="288" r:id="rId17"/>
    <p:sldId id="292" r:id="rId18"/>
    <p:sldId id="290" r:id="rId19"/>
    <p:sldId id="291" r:id="rId20"/>
    <p:sldId id="293" r:id="rId21"/>
    <p:sldId id="280" r:id="rId22"/>
    <p:sldId id="283" r:id="rId23"/>
    <p:sldId id="266" r:id="rId24"/>
  </p:sldIdLst>
  <p:sldSz cx="9144000" cy="6858000" type="screen4x3"/>
  <p:notesSz cx="6858000" cy="9144000"/>
  <p:embeddedFontLst>
    <p:embeddedFont>
      <p:font typeface="Matilda" charset="0"/>
      <p:regular r:id="rId26"/>
    </p:embeddedFont>
    <p:embeddedFont>
      <p:font typeface="Calibri" pitchFamily="34" charset="0"/>
      <p:regular r:id="rId27"/>
      <p:bold r:id="rId28"/>
      <p:italic r:id="rId29"/>
      <p:boldItalic r:id="rId30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DEA900"/>
    <a:srgbClr val="8E0000"/>
    <a:srgbClr val="5F9127"/>
    <a:srgbClr val="456A1C"/>
    <a:srgbClr val="6CA62C"/>
    <a:srgbClr val="E4931C"/>
    <a:srgbClr val="FFE89F"/>
    <a:srgbClr val="008080"/>
    <a:srgbClr val="27704F"/>
    <a:srgbClr val="69A12B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64" d="100"/>
          <a:sy n="64" d="100"/>
        </p:scale>
        <p:origin x="-2910" y="-10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1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2.fntdata"/><Relationship Id="rId30" Type="http://schemas.openxmlformats.org/officeDocument/2006/relationships/font" Target="fonts/font5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2FF323-E86D-4D84-9AE9-21D8E2A96649}" type="datetimeFigureOut">
              <a:rPr lang="ru-RU" smtClean="0"/>
              <a:pPr/>
              <a:t>17.01.2022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FDD71F-6395-4D96-B755-A40308D0197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EE45CFE-330F-4996-86BF-4BC998C6F85F}" type="slidenum">
              <a:rPr lang="en-US"/>
              <a:pPr/>
              <a:t>2</a:t>
            </a:fld>
            <a:endParaRPr lang="en-US"/>
          </a:p>
        </p:txBody>
      </p:sp>
      <p:sp>
        <p:nvSpPr>
          <p:cNvPr id="1126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F0B5C98-D9FA-433F-A15C-47210B44C34C}" type="slidenum">
              <a:rPr lang="en-US"/>
              <a:pPr/>
              <a:t>8</a:t>
            </a:fld>
            <a:endParaRPr lang="en-US"/>
          </a:p>
        </p:txBody>
      </p:sp>
      <p:sp>
        <p:nvSpPr>
          <p:cNvPr id="110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1200" dirty="0" smtClean="0"/>
              <a:t>На первом этапе ознакомления дошкольников с пейзажем важнейшую роль играет основное средство - метод наблюдения. Требования к наблюдению: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1200" dirty="0" smtClean="0"/>
              <a:t>1. Целенаправленность наблюдения в изобразительной деятельности означает восприятие в первую очередь того содержания, тех особенностей объекта, которые служат основой для изображения, позволяет наглядно представить художественный образ как результат изобразительной деятельности.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1200" dirty="0" smtClean="0"/>
              <a:t>2. Эмоциональность, неравнодушие восприятия. Без чувств рождаемых общением с природой, не может быть искусства, не может быть художественной, творческой деятельности.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1200" dirty="0" smtClean="0"/>
              <a:t>3. Осмысленность наблюдения. Изобразительная деятельность требует особого восприятия предметов, явлений, выделение и осознание тех свойств, которые предстоит изобразить (форма, цвет, пропорции и т. п.). Однако выделение этих признаков должно быть не механическим, а осмысленным. Ребёнок должен понимать многие видимые явления. Например, почему сосны в лесу высокие, стройные, могучие, а одна сосна выросла на берегу большая и корявая. Почему у зайца задние лапы сильнее и длиннее передних.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1200" dirty="0" smtClean="0"/>
              <a:t>4. Активность детей. В наблюдении необходимо обеспечить самую разнообразную активность детей: эмоциональную, мыслительную, речевую, двигательную. Только при этом процесс наблюдения будет эффективен.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sz="1200" dirty="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F0B5C98-D9FA-433F-A15C-47210B44C34C}" type="slidenum">
              <a:rPr lang="en-US"/>
              <a:pPr/>
              <a:t>9</a:t>
            </a:fld>
            <a:endParaRPr lang="en-US"/>
          </a:p>
        </p:txBody>
      </p:sp>
      <p:sp>
        <p:nvSpPr>
          <p:cNvPr id="110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F0B5C98-D9FA-433F-A15C-47210B44C34C}" type="slidenum">
              <a:rPr lang="en-US"/>
              <a:pPr/>
              <a:t>10</a:t>
            </a:fld>
            <a:endParaRPr lang="en-US"/>
          </a:p>
        </p:txBody>
      </p:sp>
      <p:sp>
        <p:nvSpPr>
          <p:cNvPr id="110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17.01.2022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17.01.2022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17.01.2022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17.01.2022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17.01.2022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17.01.2022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17.01.2022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17.01.2022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EA744C-FE01-496A-A041-ED93458D1002}" type="datetimeFigureOut">
              <a:rPr lang="ru-RU" smtClean="0"/>
              <a:pPr/>
              <a:t>17.01.2022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61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3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7" Type="http://schemas.openxmlformats.org/officeDocument/2006/relationships/image" Target="../media/image36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5.pn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3352800" y="908720"/>
            <a:ext cx="5035624" cy="29012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lnSpc>
                <a:spcPct val="80000"/>
              </a:lnSpc>
              <a:spcBef>
                <a:spcPct val="0"/>
              </a:spcBef>
              <a:defRPr/>
            </a:pPr>
            <a:r>
              <a:rPr kumimoji="0" lang="ru-RU" sz="2800" b="1" i="0" u="none" strike="noStrike" kern="1200" normalizeH="0" baseline="0" noProof="0" dirty="0" err="1" smtClean="0">
                <a:ln w="11430"/>
                <a:gradFill>
                  <a:gsLst>
                    <a:gs pos="35000">
                      <a:srgbClr val="C00000"/>
                    </a:gs>
                    <a:gs pos="73000">
                      <a:srgbClr val="5F9127"/>
                    </a:gs>
                    <a:gs pos="100000">
                      <a:srgbClr val="456A1C"/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Matilda" pitchFamily="2" charset="0"/>
                <a:ea typeface="+mj-ea"/>
                <a:cs typeface="+mj-cs"/>
              </a:rPr>
              <a:t>Экологичесое</a:t>
            </a:r>
            <a:r>
              <a:rPr kumimoji="0" lang="ru-RU" sz="2800" b="1" i="0" u="none" strike="noStrike" kern="1200" normalizeH="0" baseline="0" noProof="0" dirty="0" smtClean="0">
                <a:ln w="11430"/>
                <a:gradFill>
                  <a:gsLst>
                    <a:gs pos="35000">
                      <a:srgbClr val="C00000"/>
                    </a:gs>
                    <a:gs pos="73000">
                      <a:srgbClr val="5F9127"/>
                    </a:gs>
                    <a:gs pos="100000">
                      <a:srgbClr val="456A1C"/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Matilda" pitchFamily="2" charset="0"/>
                <a:ea typeface="+mj-ea"/>
                <a:cs typeface="+mj-cs"/>
              </a:rPr>
              <a:t> воспитание дошкольников на основе пейзажной</a:t>
            </a:r>
            <a:r>
              <a:rPr kumimoji="0" lang="ru-RU" sz="2800" b="1" i="0" u="none" strike="noStrike" kern="1200" normalizeH="0" noProof="0" dirty="0" smtClean="0">
                <a:ln w="11430"/>
                <a:gradFill>
                  <a:gsLst>
                    <a:gs pos="35000">
                      <a:srgbClr val="C00000"/>
                    </a:gs>
                    <a:gs pos="73000">
                      <a:srgbClr val="5F9127"/>
                    </a:gs>
                    <a:gs pos="100000">
                      <a:srgbClr val="456A1C"/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Matilda" pitchFamily="2" charset="0"/>
                <a:ea typeface="+mj-ea"/>
                <a:cs typeface="+mj-cs"/>
              </a:rPr>
              <a:t> ж</a:t>
            </a:r>
            <a:r>
              <a:rPr lang="ru-RU" sz="2800" b="1" dirty="0" err="1" smtClean="0">
                <a:ln w="11430"/>
                <a:gradFill>
                  <a:gsLst>
                    <a:gs pos="35000">
                      <a:srgbClr val="C00000"/>
                    </a:gs>
                    <a:gs pos="73000">
                      <a:srgbClr val="5F9127"/>
                    </a:gs>
                    <a:gs pos="100000">
                      <a:srgbClr val="456A1C"/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atilda" pitchFamily="2" charset="0"/>
                <a:ea typeface="+mj-ea"/>
                <a:cs typeface="+mj-cs"/>
              </a:rPr>
              <a:t>ивописи</a:t>
            </a:r>
            <a:endParaRPr lang="ru-RU" sz="2800" b="1" i="1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800" b="1" i="0" u="none" strike="noStrike" kern="1200" normalizeH="0" baseline="0" noProof="0" dirty="0">
              <a:ln w="11430"/>
              <a:gradFill>
                <a:gsLst>
                  <a:gs pos="35000">
                    <a:srgbClr val="C00000"/>
                  </a:gs>
                  <a:gs pos="73000">
                    <a:srgbClr val="5F9127"/>
                  </a:gs>
                  <a:gs pos="100000">
                    <a:srgbClr val="456A1C"/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Matilda" pitchFamily="2" charset="0"/>
              <a:ea typeface="+mj-ea"/>
              <a:cs typeface="+mj-cs"/>
            </a:endParaRPr>
          </a:p>
        </p:txBody>
      </p:sp>
      <p:sp>
        <p:nvSpPr>
          <p:cNvPr id="5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355976" y="2514600"/>
            <a:ext cx="4032448" cy="1905000"/>
          </a:xfrm>
          <a:prstGeom prst="roundRect">
            <a:avLst>
              <a:gd name="adj" fmla="val 1782"/>
            </a:avLst>
          </a:prstGeom>
          <a:noFill/>
        </p:spPr>
        <p:txBody>
          <a:bodyPr>
            <a:noAutofit/>
          </a:bodyPr>
          <a:lstStyle/>
          <a:p>
            <a:pPr>
              <a:spcBef>
                <a:spcPts val="0"/>
              </a:spcBef>
              <a:buNone/>
            </a:pPr>
            <a:endParaRPr lang="ru-RU" sz="2200" b="1" i="1" dirty="0" smtClean="0">
              <a:solidFill>
                <a:srgbClr val="8E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0"/>
              </a:spcBef>
              <a:buNone/>
            </a:pPr>
            <a:endParaRPr lang="ru-RU" sz="2200" b="1" i="1" dirty="0" smtClean="0">
              <a:solidFill>
                <a:srgbClr val="8E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0"/>
              </a:spcBef>
              <a:buNone/>
            </a:pPr>
            <a:endParaRPr lang="ru-RU" sz="2200" b="1" i="1" dirty="0" smtClean="0">
              <a:solidFill>
                <a:srgbClr val="8E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0"/>
              </a:spcBef>
              <a:buNone/>
            </a:pPr>
            <a:r>
              <a:rPr lang="ru-RU" sz="2200" b="1" i="1" dirty="0" err="1" smtClean="0">
                <a:solidFill>
                  <a:srgbClr val="8E0000"/>
                </a:solidFill>
                <a:latin typeface="Times New Roman" pitchFamily="18" charset="0"/>
                <a:cs typeface="Times New Roman" pitchFamily="18" charset="0"/>
              </a:rPr>
              <a:t>Воспитатель:Н.Г.Веселова</a:t>
            </a:r>
            <a:r>
              <a:rPr lang="ru-RU" sz="2200" b="1" i="1" dirty="0" smtClean="0">
                <a:solidFill>
                  <a:srgbClr val="8E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295400" y="4648200"/>
            <a:ext cx="6858000" cy="14478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28575">
            <a:solidFill>
              <a:srgbClr val="DEA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«Эстетическое чувство, получаемое человеком от природы, должно возвыситься на ступень эстетического вкуса, приобретаемого воспитанием и развитием».</a:t>
            </a:r>
          </a:p>
          <a:p>
            <a:pPr algn="r"/>
            <a:r>
              <a:rPr lang="ru-RU" dirty="0" smtClean="0">
                <a:solidFill>
                  <a:schemeClr val="tx1"/>
                </a:solidFill>
              </a:rPr>
              <a:t>В.Г.Белинский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667000" y="762001"/>
            <a:ext cx="57912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C0504D">
                    <a:lumMod val="75000"/>
                  </a:srgbClr>
                </a:solidFill>
              </a:rPr>
              <a:t>МБДОУ №10 детский сад «Орленок» </a:t>
            </a:r>
          </a:p>
          <a:p>
            <a:pPr algn="ctr"/>
            <a:r>
              <a:rPr lang="ru-RU" sz="1600" b="1" dirty="0" err="1" smtClean="0">
                <a:solidFill>
                  <a:srgbClr val="C0504D">
                    <a:lumMod val="75000"/>
                  </a:srgbClr>
                </a:solidFill>
              </a:rPr>
              <a:t>Уренского</a:t>
            </a:r>
            <a:r>
              <a:rPr lang="ru-RU" sz="1600" b="1" dirty="0" smtClean="0">
                <a:solidFill>
                  <a:srgbClr val="C0504D">
                    <a:lumMod val="75000"/>
                  </a:srgbClr>
                </a:solidFill>
              </a:rPr>
              <a:t> муниципального округа Нижегородской области</a:t>
            </a:r>
            <a:endParaRPr lang="ru-RU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 bwMode="auto">
          <a:xfrm>
            <a:off x="533400" y="2743200"/>
            <a:ext cx="8001000" cy="3352800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 w="28575" cap="flat" cmpd="sng" algn="ctr">
            <a:solidFill>
              <a:srgbClr val="DEA9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 bwMode="auto">
          <a:xfrm>
            <a:off x="609600" y="990600"/>
            <a:ext cx="7924800" cy="990600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 w="28575" cap="flat" cmpd="sng" algn="ctr">
            <a:solidFill>
              <a:srgbClr val="DEA9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457200" y="457200"/>
            <a:ext cx="8686800" cy="4893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80975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Matilda" charset="0"/>
                <a:ea typeface="Times New Roman" pitchFamily="18" charset="0"/>
                <a:cs typeface="Times New Roman" pitchFamily="18" charset="0"/>
              </a:rPr>
              <a:t>Цель:</a:t>
            </a:r>
            <a:endParaRPr lang="ru-RU" sz="2400" b="1" dirty="0" smtClean="0">
              <a:ea typeface="Times New Roman" pitchFamily="18" charset="0"/>
              <a:cs typeface="Times New Roman" pitchFamily="18" charset="0"/>
            </a:endParaRPr>
          </a:p>
          <a:p>
            <a:pPr marL="0" marR="0" lvl="0" indent="180975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Формирование экологической культуры посредством   </a:t>
            </a:r>
          </a:p>
          <a:p>
            <a:pPr marL="0" marR="0" lvl="0" indent="180975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b="1" dirty="0" smtClean="0">
                <a:ea typeface="Times New Roman" pitchFamily="18" charset="0"/>
                <a:cs typeface="Times New Roman" pitchFamily="18" charset="0"/>
              </a:rPr>
              <a:t>                  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изобразительного искусства</a:t>
            </a:r>
          </a:p>
          <a:p>
            <a:pPr marL="0" marR="0" lvl="0" indent="180975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400" b="1" dirty="0" smtClean="0">
              <a:ea typeface="Times New Roman" pitchFamily="18" charset="0"/>
              <a:cs typeface="Times New Roman" pitchFamily="18" charset="0"/>
            </a:endParaRPr>
          </a:p>
          <a:p>
            <a:pPr marL="0" marR="0" lvl="0" indent="180975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Matilda" charset="0"/>
                <a:ea typeface="Times New Roman" pitchFamily="18" charset="0"/>
                <a:cs typeface="Times New Roman" pitchFamily="18" charset="0"/>
              </a:rPr>
              <a:t>Задачи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Matilda" charset="0"/>
                <a:ea typeface="Times New Roman" pitchFamily="18" charset="0"/>
                <a:cs typeface="Times New Roman" pitchFamily="18" charset="0"/>
              </a:rPr>
              <a:t>: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    </a:t>
            </a:r>
          </a:p>
          <a:p>
            <a:pPr marL="0" marR="0" lvl="0" indent="180975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400" b="1" dirty="0" smtClean="0">
              <a:ea typeface="Times New Roman" pitchFamily="18" charset="0"/>
              <a:cs typeface="Times New Roman" pitchFamily="18" charset="0"/>
            </a:endParaRPr>
          </a:p>
          <a:p>
            <a:pPr marL="85725" marR="0" lvl="0" indent="9525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Обеспечение оптимального уровня знаний, умений </a:t>
            </a:r>
          </a:p>
          <a:p>
            <a:pPr marL="0" marR="0" lvl="0" indent="180975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и навыков экологического и эстетического развития</a:t>
            </a:r>
            <a:endParaRPr lang="ru-RU" sz="2400" b="1" dirty="0" smtClean="0">
              <a:ea typeface="Times New Roman" pitchFamily="18" charset="0"/>
              <a:cs typeface="Times New Roman" pitchFamily="18" charset="0"/>
            </a:endParaRPr>
          </a:p>
          <a:p>
            <a:pPr marL="0" marR="0" lvl="0" indent="180975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          </a:t>
            </a:r>
          </a:p>
          <a:p>
            <a:pPr marL="182563" marR="0" lvl="0" indent="-96838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Создание условий для формирования</a:t>
            </a:r>
            <a:r>
              <a:rPr kumimoji="0" lang="ru-RU" sz="24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гармоничной,             духовно богатой, физически здоровой развитой</a:t>
            </a:r>
          </a:p>
          <a:p>
            <a:pPr marL="182563" marR="0" lvl="0" indent="-96838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ru-RU" sz="2400" b="1" dirty="0" smtClean="0"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личности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sp>
        <p:nvSpPr>
          <p:cNvPr id="17414" name="Rectangle 6"/>
          <p:cNvSpPr>
            <a:spLocks noChangeArrowheads="1"/>
          </p:cNvSpPr>
          <p:nvPr/>
        </p:nvSpPr>
        <p:spPr bwMode="auto">
          <a:xfrm>
            <a:off x="0" y="0"/>
            <a:ext cx="234360" cy="1815882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dirty="0"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dirty="0"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dirty="0"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 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09600" y="0"/>
            <a:ext cx="7924800" cy="4247317"/>
          </a:xfrm>
          <a:prstGeom prst="rect">
            <a:avLst/>
          </a:prstGeom>
          <a:solidFill>
            <a:schemeClr val="bg1">
              <a:alpha val="25000"/>
            </a:schemeClr>
          </a:solidFill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Произведения </a:t>
            </a:r>
            <a:r>
              <a:rPr lang="ru-RU" dirty="0"/>
              <a:t>искусства, также как и реальная природа в ее многообразных проявлениях красок, форм, звуков, ароматов, служат важным средством познания окружающего мира, источником знаний о природном окружении и нравственно-эстетических чувств.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• </a:t>
            </a:r>
            <a:r>
              <a:rPr lang="ru-RU" b="1" i="1" dirty="0"/>
              <a:t>Поэтому </a:t>
            </a:r>
            <a:r>
              <a:rPr lang="ru-RU" b="1" i="1" dirty="0" smtClean="0"/>
              <a:t>не</a:t>
            </a:r>
            <a:r>
              <a:rPr lang="ru-RU" b="1" i="1" dirty="0"/>
              <a:t>п</a:t>
            </a:r>
            <a:r>
              <a:rPr lang="ru-RU" b="1" i="1" dirty="0" smtClean="0"/>
              <a:t>осредственно организованная изобразительная </a:t>
            </a:r>
            <a:r>
              <a:rPr lang="ru-RU" b="1" i="1" dirty="0"/>
              <a:t>деятельностью являются важной составляющей экологического воспитания дошкольников</a:t>
            </a:r>
            <a:r>
              <a:rPr lang="ru-RU" b="1" i="1" dirty="0" smtClean="0"/>
              <a:t>.</a:t>
            </a:r>
          </a:p>
          <a:p>
            <a:r>
              <a:rPr lang="ru-RU" dirty="0"/>
              <a:t>Изобразительное искусство способствует решению </a:t>
            </a:r>
            <a:r>
              <a:rPr lang="ru-RU" dirty="0" smtClean="0"/>
              <a:t>важной </a:t>
            </a:r>
            <a:r>
              <a:rPr lang="ru-RU" dirty="0"/>
              <a:t>задачи – формирования целостного восприятия ребенком окружающей </a:t>
            </a:r>
            <a:r>
              <a:rPr lang="ru-RU" dirty="0" smtClean="0"/>
              <a:t>действительности.</a:t>
            </a:r>
            <a:endParaRPr lang="ru-RU" dirty="0"/>
          </a:p>
        </p:txBody>
      </p:sp>
    </p:spTree>
  </p:cSld>
  <p:clrMapOvr>
    <a:masterClrMapping/>
  </p:clrMapOvr>
  <p:transition spd="slow" advTm="28000">
    <p:strip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762000" y="1295400"/>
            <a:ext cx="7467600" cy="4830763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None/>
              <a:defRPr/>
            </a:pPr>
            <a:r>
              <a:rPr lang="ru-RU" sz="1900" dirty="0" smtClean="0"/>
              <a:t>      Пейзажная живопись является одним из самых лирических и эмоциональных жанров изобразительного искусства. Знакомство детей с этим жанром способствует их эмоциональному и эстетическому развитию, воспитывает доброе и бережное отношение к природе, её красоте, пробуждает искреннее, горячее чувство любви к своему краю, родной земле. Художественный пейзаж помогает развивать эстетический вкус, образное и ассоциативное мышление, воображение, самосозерцание. Пейзажная живопись не только доставляет радость детям, но и вдохновляет их на творчество.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ru-RU" sz="3200" b="1" dirty="0" smtClean="0">
                <a:solidFill>
                  <a:schemeClr val="accent2">
                    <a:lumMod val="75000"/>
                  </a:schemeClr>
                </a:solidFill>
                <a:latin typeface="Matilda" charset="0"/>
              </a:rPr>
              <a:t>Общие методы и приёмы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38200" y="1600200"/>
            <a:ext cx="7543800" cy="4525963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1900" dirty="0" smtClean="0"/>
              <a:t> наблюдение явлений и объектов природы, описанных в поэтическом произведении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1900" dirty="0" smtClean="0"/>
              <a:t> беседа о поэтических образах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1900" dirty="0" smtClean="0"/>
              <a:t> рассматривание соответствующих репродукций картин великих живописцев о природе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1900" dirty="0" smtClean="0"/>
              <a:t>показ некоторых приемов изображения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1900" dirty="0" smtClean="0"/>
              <a:t> анализ рисунков, выявляющий степень творчества ребенка и знание природных явлений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685800" y="533400"/>
            <a:ext cx="7772400" cy="5791200"/>
          </a:xfrm>
        </p:spPr>
        <p:txBody>
          <a:bodyPr rtlCol="0">
            <a:normAutofit fontScale="92500" lnSpcReduction="20000"/>
          </a:bodyPr>
          <a:lstStyle/>
          <a:p>
            <a:pPr eaLnBrk="1" fontAlgn="auto" hangingPunct="1">
              <a:spcAft>
                <a:spcPts val="0"/>
              </a:spcAft>
              <a:buNone/>
              <a:defRPr/>
            </a:pPr>
            <a:r>
              <a:rPr lang="ru-RU" sz="1800" dirty="0" smtClean="0"/>
              <a:t>       </a:t>
            </a:r>
            <a:r>
              <a:rPr lang="ru-RU" sz="2200" dirty="0" smtClean="0"/>
              <a:t>На первом этапе ознакомления дошкольников с пейзажем важнейшую роль играет </a:t>
            </a:r>
            <a:r>
              <a:rPr lang="ru-RU" sz="2200" b="1" dirty="0" smtClean="0"/>
              <a:t>основное средство - метод наблюдения</a:t>
            </a:r>
            <a:r>
              <a:rPr lang="ru-RU" sz="2200" dirty="0" smtClean="0"/>
              <a:t>. Требования к наблюдению: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200" b="1" dirty="0" smtClean="0"/>
              <a:t> Целенаправленность </a:t>
            </a:r>
            <a:r>
              <a:rPr lang="ru-RU" sz="2200" dirty="0" smtClean="0"/>
              <a:t>наблюдения в изобразительной деятельности означает восприятие в первую очередь того содержания, тех особенностей объекта, которые служат основой для изображения, позволяет наглядно представить художественный образ как результат изобразительной деятельности.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200" b="1" dirty="0" smtClean="0"/>
              <a:t> Эмоциональность, неравнодушие восприятия</a:t>
            </a:r>
            <a:r>
              <a:rPr lang="ru-RU" sz="2200" dirty="0" smtClean="0"/>
              <a:t>. Без чувств рождаемых общением с природой, не может быть искусства, не может быть художественной, творческой деятельности.</a:t>
            </a:r>
          </a:p>
          <a:p>
            <a:pPr>
              <a:defRPr/>
            </a:pPr>
            <a:r>
              <a:rPr lang="ru-RU" sz="2200" b="1" dirty="0" smtClean="0"/>
              <a:t>Осмысленность наблюдения</a:t>
            </a:r>
            <a:r>
              <a:rPr lang="ru-RU" sz="2200" dirty="0" smtClean="0"/>
              <a:t>. Изобразительная деятельность требует особого восприятия предметов, явлений, выделение и осознание тех свойств, которые предстоит изобразить (форма, цвет, пропорции и т. п.). Однако выделение этих признаков должно быть не механическим, а осмысленным. Ребёнок должен понимать многие видимые явления. Например, почему сосны в лесу высокие, стройные, могучие, а одна сосна выросла на берегу большая и корявая. Почему у зайца задние лапы сильнее и длиннее передних.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sz="18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255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85800" y="838200"/>
            <a:ext cx="7696200" cy="5287963"/>
          </a:xfrm>
        </p:spPr>
        <p:txBody>
          <a:bodyPr rtlCol="0">
            <a:normAutofit fontScale="92500"/>
          </a:bodyPr>
          <a:lstStyle/>
          <a:p>
            <a:pPr>
              <a:defRPr/>
            </a:pPr>
            <a:r>
              <a:rPr lang="ru-RU" sz="2400" b="1" dirty="0" smtClean="0"/>
              <a:t>Активность детей</a:t>
            </a:r>
            <a:r>
              <a:rPr lang="ru-RU" sz="2400" dirty="0" smtClean="0"/>
              <a:t>. В наблюдении необходимо обеспечить самую разнообразную активность детей: эмоциональную, мыслительную, речевую, двигательную. Только при этом процесс наблюдения будет эффективен.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200" b="1" dirty="0" smtClean="0"/>
              <a:t>Повторность наблюдений </a:t>
            </a:r>
            <a:r>
              <a:rPr lang="ru-RU" sz="2200" dirty="0" smtClean="0"/>
              <a:t>особенно важна для создания детьми разнообразных, выразительных образов. В процессе неоднократных наблюдений дети могут видеть один предмет в изменяющихся условиях, а значит, с разными внешними характеристиками (берёзка в ясный солнечный день, на закате солнца, в ветреный день; лес в “золотую” и позднюю осень).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200" b="1" dirty="0" smtClean="0"/>
              <a:t>Учёт возрастных возможностей </a:t>
            </a:r>
            <a:r>
              <a:rPr lang="ru-RU" sz="2200" dirty="0" smtClean="0"/>
              <a:t>детей и задач изображения при отборе объёма представлений, формируемых в ходе наблюдения. Это требование реализуется и в содержании и в методике ведения наблюдения с детьми.</a:t>
            </a:r>
            <a:endParaRPr lang="ru-RU" sz="2200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ая прямоугольная выноска 6"/>
          <p:cNvSpPr/>
          <p:nvPr/>
        </p:nvSpPr>
        <p:spPr bwMode="auto">
          <a:xfrm>
            <a:off x="228600" y="838200"/>
            <a:ext cx="2971800" cy="1600200"/>
          </a:xfrm>
          <a:prstGeom prst="wedgeRoundRectCallout">
            <a:avLst>
              <a:gd name="adj1" fmla="val 67442"/>
              <a:gd name="adj2" fmla="val -19645"/>
              <a:gd name="adj3" fmla="val 16667"/>
            </a:avLst>
          </a:prstGeom>
          <a:solidFill>
            <a:schemeClr val="accent3">
              <a:lumMod val="60000"/>
              <a:lumOff val="40000"/>
            </a:schemeClr>
          </a:solidFill>
          <a:ln w="28575" cap="flat" cmpd="sng" algn="ctr">
            <a:solidFill>
              <a:srgbClr val="DEA9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ru-RU" sz="1800" b="1" dirty="0" smtClean="0">
                <a:solidFill>
                  <a:srgbClr val="C00000"/>
                </a:solidFill>
              </a:rPr>
              <a:t>1 этап</a:t>
            </a:r>
          </a:p>
          <a:p>
            <a:r>
              <a:rPr lang="ru-RU" sz="1800" b="1" dirty="0" smtClean="0"/>
              <a:t>Рассматривание </a:t>
            </a:r>
          </a:p>
          <a:p>
            <a:r>
              <a:rPr lang="ru-RU" sz="1800" b="1" dirty="0" smtClean="0"/>
              <a:t>репродукций пейзажей, </a:t>
            </a:r>
          </a:p>
          <a:p>
            <a:r>
              <a:rPr lang="ru-RU" sz="1800" b="1" dirty="0" smtClean="0"/>
              <a:t>натюрмортов, </a:t>
            </a:r>
          </a:p>
          <a:p>
            <a:r>
              <a:rPr lang="ru-RU" sz="1800" b="1" dirty="0" smtClean="0"/>
              <a:t>книжной графики</a:t>
            </a:r>
            <a:endParaRPr kumimoji="0" lang="ru-RU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 bwMode="auto">
          <a:xfrm>
            <a:off x="4343400" y="762000"/>
            <a:ext cx="4114800" cy="1981200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 w="28575" cap="flat" cmpd="sng" algn="ctr">
            <a:solidFill>
              <a:srgbClr val="DEA9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ru-RU" b="1" i="1" dirty="0" smtClean="0"/>
              <a:t>развитие предпосылок</a:t>
            </a:r>
          </a:p>
          <a:p>
            <a:r>
              <a:rPr lang="ru-RU" b="1" i="1" dirty="0" smtClean="0"/>
              <a:t> ценностно-смыслового восприятия </a:t>
            </a:r>
          </a:p>
          <a:p>
            <a:r>
              <a:rPr lang="ru-RU" b="1" i="1" dirty="0" smtClean="0"/>
              <a:t>и понимания произведений искусства,</a:t>
            </a:r>
          </a:p>
          <a:p>
            <a:r>
              <a:rPr lang="ru-RU" b="1" i="1" dirty="0" smtClean="0"/>
              <a:t>мира природы, </a:t>
            </a:r>
          </a:p>
          <a:p>
            <a:r>
              <a:rPr lang="ru-RU" b="1" i="1" dirty="0" smtClean="0"/>
              <a:t>становление эстетического </a:t>
            </a:r>
          </a:p>
          <a:p>
            <a:r>
              <a:rPr lang="ru-RU" b="1" i="1" dirty="0" smtClean="0"/>
              <a:t>отношения к окружающему миру</a:t>
            </a:r>
            <a:endParaRPr kumimoji="0" lang="ru-RU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09800" y="3276600"/>
            <a:ext cx="6934200" cy="1909746"/>
          </a:xfrm>
        </p:spPr>
        <p:txBody>
          <a:bodyPr/>
          <a:lstStyle/>
          <a:p>
            <a:pPr>
              <a:lnSpc>
                <a:spcPct val="80000"/>
              </a:lnSpc>
            </a:pPr>
            <a:endParaRPr lang="ru-RU" sz="20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>
              <a:lnSpc>
                <a:spcPct val="80000"/>
              </a:lnSpc>
            </a:pPr>
            <a:endParaRPr lang="ru-RU" sz="2000" dirty="0" smtClean="0"/>
          </a:p>
          <a:p>
            <a:pPr>
              <a:lnSpc>
                <a:spcPct val="80000"/>
              </a:lnSpc>
            </a:pPr>
            <a:endParaRPr lang="ru-RU" sz="20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>
              <a:lnSpc>
                <a:spcPct val="80000"/>
              </a:lnSpc>
              <a:buNone/>
            </a:pPr>
            <a:endParaRPr lang="ru-RU" sz="20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>
              <a:lnSpc>
                <a:spcPct val="80000"/>
              </a:lnSpc>
              <a:buNone/>
            </a:pPr>
            <a:endParaRPr lang="ru-RU" sz="20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>
              <a:lnSpc>
                <a:spcPct val="80000"/>
              </a:lnSpc>
              <a:buNone/>
            </a:pPr>
            <a:endParaRPr lang="ru-RU" sz="20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xfrm>
            <a:off x="1500166" y="381000"/>
            <a:ext cx="7215238" cy="228600"/>
          </a:xfrm>
        </p:spPr>
        <p:txBody>
          <a:bodyPr vert="horz">
            <a:normAutofit fontScale="90000"/>
          </a:bodyPr>
          <a:lstStyle/>
          <a:p>
            <a:pPr algn="l"/>
            <a:endParaRPr lang="en-US" sz="3200" dirty="0"/>
          </a:p>
        </p:txBody>
      </p:sp>
      <p:pic>
        <p:nvPicPr>
          <p:cNvPr id="27650" name="Picture 2" descr="https://muzei-mira.com/templates/museum/images/paint/zolotaya-osen-polenov+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rot="20296451">
            <a:off x="252701" y="3951503"/>
            <a:ext cx="3203032" cy="198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DEA9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7652" name="Picture 4" descr="http://ourkidsfamily.ru/uploads/posts/2014-01/1390200987_a15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3581400" y="3124200"/>
            <a:ext cx="1980000" cy="26056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DEA9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7654" name="Picture 6" descr="http://crosti.ru/patterns/00/0a/c9/4e1c8381a1/picture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 rot="878718">
            <a:off x="5764537" y="4154235"/>
            <a:ext cx="2977443" cy="198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DEA9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K:\фото для статьи по экологии\DSCN457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29200" y="2438400"/>
            <a:ext cx="2362200" cy="17716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DEA9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Скругленная прямоугольная выноска 6"/>
          <p:cNvSpPr/>
          <p:nvPr/>
        </p:nvSpPr>
        <p:spPr bwMode="auto">
          <a:xfrm>
            <a:off x="152400" y="762000"/>
            <a:ext cx="2705120" cy="1600200"/>
          </a:xfrm>
          <a:prstGeom prst="wedgeRoundRectCallout">
            <a:avLst>
              <a:gd name="adj1" fmla="val 67442"/>
              <a:gd name="adj2" fmla="val -19645"/>
              <a:gd name="adj3" fmla="val 16667"/>
            </a:avLst>
          </a:prstGeom>
          <a:solidFill>
            <a:schemeClr val="accent3">
              <a:lumMod val="60000"/>
              <a:lumOff val="40000"/>
            </a:schemeClr>
          </a:solidFill>
          <a:ln w="28575" cap="flat" cmpd="sng" algn="ctr">
            <a:solidFill>
              <a:srgbClr val="DEA9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ru-RU" sz="1800" b="1" dirty="0" smtClean="0">
                <a:solidFill>
                  <a:srgbClr val="C00000"/>
                </a:solidFill>
              </a:rPr>
              <a:t>2 этап</a:t>
            </a:r>
          </a:p>
          <a:p>
            <a:r>
              <a:rPr lang="ru-RU" sz="1800" b="1" dirty="0" smtClean="0"/>
              <a:t>Наблюдения </a:t>
            </a:r>
          </a:p>
          <a:p>
            <a:r>
              <a:rPr lang="ru-RU" sz="1800" b="1" dirty="0" smtClean="0"/>
              <a:t>в природе</a:t>
            </a:r>
            <a:endParaRPr kumimoji="0" lang="ru-RU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 bwMode="auto">
          <a:xfrm>
            <a:off x="4038600" y="609600"/>
            <a:ext cx="4495800" cy="1676400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 w="28575" cap="flat" cmpd="sng" algn="ctr">
            <a:solidFill>
              <a:srgbClr val="DEA9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ru-RU" b="1" i="1" dirty="0" smtClean="0"/>
              <a:t>происходит более углубленное восприятие </a:t>
            </a:r>
          </a:p>
          <a:p>
            <a:r>
              <a:rPr lang="ru-RU" b="1" i="1" dirty="0" smtClean="0"/>
              <a:t>образов и явлений окружающего мира,</a:t>
            </a:r>
          </a:p>
          <a:p>
            <a:r>
              <a:rPr lang="ru-RU" b="1" i="1" dirty="0" smtClean="0"/>
              <a:t> дети в целом и детально знакомятся</a:t>
            </a:r>
          </a:p>
          <a:p>
            <a:r>
              <a:rPr lang="ru-RU" b="1" i="1" dirty="0" smtClean="0"/>
              <a:t> с различными природными объектами, </a:t>
            </a:r>
          </a:p>
          <a:p>
            <a:r>
              <a:rPr lang="ru-RU" b="1" i="1" dirty="0" smtClean="0"/>
              <a:t>которые можно потрогать, </a:t>
            </a:r>
          </a:p>
          <a:p>
            <a:r>
              <a:rPr lang="ru-RU" b="1" i="1" dirty="0" smtClean="0"/>
              <a:t>понюхать, попробовать</a:t>
            </a:r>
            <a:endParaRPr kumimoji="0" lang="ru-RU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071670" y="3286124"/>
            <a:ext cx="6934200" cy="1909746"/>
          </a:xfrm>
        </p:spPr>
        <p:txBody>
          <a:bodyPr/>
          <a:lstStyle/>
          <a:p>
            <a:pPr>
              <a:lnSpc>
                <a:spcPct val="80000"/>
              </a:lnSpc>
            </a:pPr>
            <a:endParaRPr lang="ru-RU" sz="20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>
              <a:lnSpc>
                <a:spcPct val="80000"/>
              </a:lnSpc>
            </a:pPr>
            <a:endParaRPr lang="ru-RU" sz="2000" dirty="0" smtClean="0"/>
          </a:p>
          <a:p>
            <a:pPr>
              <a:lnSpc>
                <a:spcPct val="80000"/>
              </a:lnSpc>
            </a:pPr>
            <a:endParaRPr lang="ru-RU" sz="20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>
              <a:lnSpc>
                <a:spcPct val="80000"/>
              </a:lnSpc>
              <a:buNone/>
            </a:pPr>
            <a:endParaRPr lang="ru-RU" sz="20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>
              <a:lnSpc>
                <a:spcPct val="80000"/>
              </a:lnSpc>
              <a:buNone/>
            </a:pPr>
            <a:endParaRPr lang="ru-RU" sz="20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xfrm>
            <a:off x="1500166" y="0"/>
            <a:ext cx="7215238" cy="45719"/>
          </a:xfrm>
        </p:spPr>
        <p:txBody>
          <a:bodyPr vert="horz">
            <a:normAutofit fontScale="90000"/>
          </a:bodyPr>
          <a:lstStyle/>
          <a:p>
            <a:pPr algn="l"/>
            <a:r>
              <a:rPr lang="ru-RU" sz="2400" dirty="0" smtClean="0">
                <a:solidFill>
                  <a:schemeClr val="bg2"/>
                </a:solidFill>
                <a:latin typeface="+mj-lt"/>
                <a:ea typeface="+mj-ea"/>
                <a:cs typeface="+mj-cs"/>
              </a:rPr>
              <a:t>     </a:t>
            </a:r>
            <a:endParaRPr lang="en-US" sz="3200" dirty="0"/>
          </a:p>
        </p:txBody>
      </p:sp>
      <p:pic>
        <p:nvPicPr>
          <p:cNvPr id="1029" name="Picture 5" descr="K:\фото для статьи по экологии\DSCN516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4814809">
            <a:off x="37437" y="4342096"/>
            <a:ext cx="2514600" cy="18859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DEA9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6" name="Picture 2" descr="K:\фото для статьи по экологии\DSCN479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52600" y="2514600"/>
            <a:ext cx="1962150" cy="2616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DEA9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30" name="Picture 6" descr="K:\фото для статьи по экологии\DSCN4769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3609975" y="4238625"/>
            <a:ext cx="2209800" cy="16573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DEA9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31" name="Picture 7" descr="K:\фото для статьи по экологии\DSCN496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5936468">
            <a:off x="6653925" y="4399461"/>
            <a:ext cx="2466393" cy="184979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DEA9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ая прямоугольная выноска 6"/>
          <p:cNvSpPr/>
          <p:nvPr/>
        </p:nvSpPr>
        <p:spPr bwMode="auto">
          <a:xfrm>
            <a:off x="304800" y="685800"/>
            <a:ext cx="3124200" cy="1828800"/>
          </a:xfrm>
          <a:prstGeom prst="wedgeRoundRectCallout">
            <a:avLst>
              <a:gd name="adj1" fmla="val 67442"/>
              <a:gd name="adj2" fmla="val -19645"/>
              <a:gd name="adj3" fmla="val 16667"/>
            </a:avLst>
          </a:prstGeom>
          <a:solidFill>
            <a:schemeClr val="accent3">
              <a:lumMod val="60000"/>
              <a:lumOff val="40000"/>
            </a:schemeClr>
          </a:solidFill>
          <a:ln w="28575" cap="flat" cmpd="sng" algn="ctr">
            <a:solidFill>
              <a:srgbClr val="DEA9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ru-RU" sz="1800" b="1" dirty="0" smtClean="0">
                <a:solidFill>
                  <a:srgbClr val="C00000"/>
                </a:solidFill>
              </a:rPr>
              <a:t>3 этап</a:t>
            </a:r>
          </a:p>
          <a:p>
            <a:r>
              <a:rPr lang="ru-RU" sz="1800" b="1" dirty="0" smtClean="0"/>
              <a:t>Отражение </a:t>
            </a:r>
          </a:p>
          <a:p>
            <a:r>
              <a:rPr lang="ru-RU" sz="1800" b="1" dirty="0" smtClean="0"/>
              <a:t>детских впечатлений</a:t>
            </a:r>
          </a:p>
          <a:p>
            <a:r>
              <a:rPr lang="ru-RU" sz="1800" b="1" dirty="0" smtClean="0"/>
              <a:t>в</a:t>
            </a: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художественном </a:t>
            </a:r>
          </a:p>
          <a:p>
            <a:r>
              <a:rPr lang="ru-RU" sz="1800" b="1" dirty="0" smtClean="0"/>
              <a:t>творчестве</a:t>
            </a:r>
            <a:endParaRPr kumimoji="0" lang="ru-RU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 bwMode="auto">
          <a:xfrm>
            <a:off x="4191000" y="609600"/>
            <a:ext cx="4267200" cy="1828800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 w="28575" cap="flat" cmpd="sng" algn="ctr">
            <a:solidFill>
              <a:srgbClr val="DEA9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ru-RU" b="1" i="1" dirty="0" smtClean="0"/>
              <a:t>Активизация и закрепление </a:t>
            </a:r>
          </a:p>
          <a:p>
            <a:r>
              <a:rPr lang="ru-RU" b="1" i="1" dirty="0" smtClean="0"/>
              <a:t>полученных знаний в процессе </a:t>
            </a:r>
          </a:p>
          <a:p>
            <a:r>
              <a:rPr lang="ru-RU" b="1" i="1" dirty="0" smtClean="0"/>
              <a:t>образовательной деятельности </a:t>
            </a:r>
          </a:p>
          <a:p>
            <a:r>
              <a:rPr lang="ru-RU" b="1" i="1" dirty="0" smtClean="0"/>
              <a:t>и самостоятельной творческой </a:t>
            </a:r>
          </a:p>
          <a:p>
            <a:r>
              <a:rPr lang="ru-RU" b="1" i="1" dirty="0" smtClean="0"/>
              <a:t>деятельности детей </a:t>
            </a:r>
            <a:endParaRPr kumimoji="0" lang="ru-RU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071670" y="3286124"/>
            <a:ext cx="6934200" cy="1909746"/>
          </a:xfrm>
        </p:spPr>
        <p:txBody>
          <a:bodyPr/>
          <a:lstStyle/>
          <a:p>
            <a:pPr>
              <a:lnSpc>
                <a:spcPct val="80000"/>
              </a:lnSpc>
            </a:pPr>
            <a:endParaRPr lang="ru-RU" sz="20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>
              <a:lnSpc>
                <a:spcPct val="80000"/>
              </a:lnSpc>
            </a:pPr>
            <a:endParaRPr lang="ru-RU" sz="2000" dirty="0" smtClean="0"/>
          </a:p>
          <a:p>
            <a:pPr>
              <a:lnSpc>
                <a:spcPct val="80000"/>
              </a:lnSpc>
            </a:pPr>
            <a:endParaRPr lang="ru-RU" sz="20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>
              <a:lnSpc>
                <a:spcPct val="80000"/>
              </a:lnSpc>
              <a:buNone/>
            </a:pPr>
            <a:endParaRPr lang="ru-RU" sz="20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>
              <a:lnSpc>
                <a:spcPct val="80000"/>
              </a:lnSpc>
              <a:buNone/>
            </a:pPr>
            <a:endParaRPr lang="ru-RU" sz="20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>
              <a:lnSpc>
                <a:spcPct val="80000"/>
              </a:lnSpc>
              <a:buNone/>
            </a:pPr>
            <a:endParaRPr lang="ru-RU" sz="20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xfrm>
            <a:off x="1500166" y="0"/>
            <a:ext cx="7215238" cy="45719"/>
          </a:xfrm>
        </p:spPr>
        <p:txBody>
          <a:bodyPr vert="horz">
            <a:normAutofit fontScale="90000"/>
          </a:bodyPr>
          <a:lstStyle/>
          <a:p>
            <a:pPr algn="l"/>
            <a:r>
              <a:rPr lang="ru-RU" sz="2400" dirty="0" smtClean="0">
                <a:solidFill>
                  <a:schemeClr val="bg2"/>
                </a:solidFill>
                <a:latin typeface="+mj-lt"/>
                <a:ea typeface="+mj-ea"/>
                <a:cs typeface="+mj-cs"/>
              </a:rPr>
              <a:t>     </a:t>
            </a:r>
            <a:endParaRPr lang="en-US" sz="3200" dirty="0"/>
          </a:p>
        </p:txBody>
      </p:sp>
      <p:pic>
        <p:nvPicPr>
          <p:cNvPr id="2050" name="Picture 2" descr="K:\фото для статьи по экологии\DSCN463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6200" y="2971800"/>
            <a:ext cx="2438400" cy="18288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DEA9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51" name="Picture 3" descr="K:\фото для статьи по экологии\DSCN488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96000" y="4572000"/>
            <a:ext cx="2692400" cy="20193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DEA9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52" name="Picture 4" descr="K:\фото для статьи по экологии\DSCN488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4524375" y="2943225"/>
            <a:ext cx="2209800" cy="16573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DEA9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54" name="Picture 6" descr="K:\фото для статьи по экологии\DSCN515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09800" y="4648200"/>
            <a:ext cx="2667000" cy="20002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DEA9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685800" y="609600"/>
            <a:ext cx="7772400" cy="5391150"/>
          </a:xfrm>
        </p:spPr>
        <p:txBody>
          <a:bodyPr rtlCol="0">
            <a:normAutofit fontScale="70000" lnSpcReduction="20000"/>
          </a:bodyPr>
          <a:lstStyle/>
          <a:p>
            <a:pPr eaLnBrk="1" fontAlgn="auto" hangingPunct="1">
              <a:spcAft>
                <a:spcPts val="0"/>
              </a:spcAft>
              <a:buNone/>
              <a:defRPr/>
            </a:pPr>
            <a:r>
              <a:rPr lang="ru-RU" b="1" dirty="0" smtClean="0"/>
              <a:t>Средний возраст</a:t>
            </a:r>
            <a:endParaRPr lang="ru-RU" dirty="0" smtClean="0"/>
          </a:p>
          <a:p>
            <a:pPr eaLnBrk="1" fontAlgn="auto" hangingPunct="1">
              <a:spcAft>
                <a:spcPts val="0"/>
              </a:spcAft>
              <a:buNone/>
              <a:defRPr/>
            </a:pPr>
            <a:r>
              <a:rPr lang="ru-RU" dirty="0" smtClean="0"/>
              <a:t>В средней группе детей впервые знакомят с пейзажем, как жанром живописи.</a:t>
            </a:r>
          </a:p>
          <a:p>
            <a:pPr eaLnBrk="1" fontAlgn="auto" hangingPunct="1">
              <a:spcAft>
                <a:spcPts val="0"/>
              </a:spcAft>
              <a:buNone/>
              <a:defRPr/>
            </a:pPr>
            <a:r>
              <a:rPr lang="ru-RU" b="1" dirty="0" smtClean="0"/>
              <a:t>Задачи:</a:t>
            </a:r>
            <a:endParaRPr lang="ru-RU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 Развивать у детей интерес к пейзажной живописи. Желание ее внимательно рассматривать. Вызвать эмоциональный отклик на красоту и настроение пейзажной картины, радость и удовлетворение от встречи с ней.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Помогать детям, осознавать свои чувства и отношение к воспринимаемому пейзажу.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Побуждать детей к пониманию того, что </a:t>
            </a:r>
            <a:r>
              <a:rPr lang="ru-RU" b="1" dirty="0" smtClean="0"/>
              <a:t>художественная картина </a:t>
            </a:r>
            <a:r>
              <a:rPr lang="ru-RU" dirty="0" smtClean="0"/>
              <a:t>- это </a:t>
            </a:r>
            <a:r>
              <a:rPr lang="ru-RU" b="1" dirty="0" smtClean="0"/>
              <a:t>отражение реальной жизни природы</a:t>
            </a:r>
            <a:r>
              <a:rPr lang="ru-RU" dirty="0" smtClean="0"/>
              <a:t>, изображение которого художник выражает свое индивидуальное восприятие, свои чувства и переживания.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Познакомить детей с </a:t>
            </a:r>
            <a:r>
              <a:rPr lang="ru-RU" u="sng" dirty="0" smtClean="0"/>
              <a:t>выразительными средствами</a:t>
            </a:r>
            <a:r>
              <a:rPr lang="ru-RU" dirty="0" smtClean="0"/>
              <a:t>: колорит (</a:t>
            </a:r>
            <a:r>
              <a:rPr lang="ru-RU" b="1" dirty="0" smtClean="0"/>
              <a:t>передача настроения, состояние природы</a:t>
            </a:r>
            <a:r>
              <a:rPr lang="ru-RU" dirty="0" smtClean="0"/>
              <a:t>), композиция.</a:t>
            </a:r>
          </a:p>
          <a:p>
            <a:pPr eaLnBrk="1" fontAlgn="auto" hangingPunct="1">
              <a:spcAft>
                <a:spcPts val="0"/>
              </a:spcAft>
              <a:buNone/>
              <a:defRPr/>
            </a:pPr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Содержимое 2"/>
          <p:cNvSpPr>
            <a:spLocks noGrp="1"/>
          </p:cNvSpPr>
          <p:nvPr>
            <p:ph sz="half" idx="4294967295"/>
          </p:nvPr>
        </p:nvSpPr>
        <p:spPr>
          <a:xfrm>
            <a:off x="533400" y="533400"/>
            <a:ext cx="8153400" cy="5592763"/>
          </a:xfrm>
        </p:spPr>
        <p:txBody>
          <a:bodyPr/>
          <a:lstStyle/>
          <a:p>
            <a:pPr eaLnBrk="1" hangingPunct="1">
              <a:buNone/>
            </a:pPr>
            <a:r>
              <a:rPr lang="ru-RU" sz="1800" b="1" dirty="0" smtClean="0"/>
              <a:t>Подбор картин для среднего возраста</a:t>
            </a:r>
            <a:endParaRPr lang="ru-RU" sz="1800" dirty="0" smtClean="0"/>
          </a:p>
          <a:p>
            <a:pPr eaLnBrk="1" hangingPunct="1">
              <a:buNone/>
            </a:pPr>
            <a:r>
              <a:rPr lang="ru-RU" dirty="0" smtClean="0"/>
              <a:t> </a:t>
            </a:r>
          </a:p>
          <a:p>
            <a:pPr eaLnBrk="1" hangingPunct="1">
              <a:buNone/>
            </a:pPr>
            <a:endParaRPr lang="ru-RU" sz="1400" dirty="0" smtClean="0"/>
          </a:p>
          <a:p>
            <a:pPr eaLnBrk="1" hangingPunct="1">
              <a:buNone/>
            </a:pPr>
            <a:endParaRPr lang="ru-RU" sz="1400" dirty="0" smtClean="0"/>
          </a:p>
          <a:p>
            <a:pPr eaLnBrk="1" hangingPunct="1">
              <a:buNone/>
            </a:pPr>
            <a:endParaRPr lang="ru-RU" sz="1400" dirty="0" smtClean="0"/>
          </a:p>
          <a:p>
            <a:pPr eaLnBrk="1" hangingPunct="1">
              <a:buNone/>
            </a:pPr>
            <a:r>
              <a:rPr lang="ru-RU" sz="1400" dirty="0" smtClean="0"/>
              <a:t>Куинджи «Березовая роща».                                                                            Левитан  «Золотая осень»</a:t>
            </a:r>
          </a:p>
          <a:p>
            <a:pPr eaLnBrk="1" hangingPunct="1">
              <a:buNone/>
            </a:pPr>
            <a:endParaRPr lang="ru-RU" sz="1400" dirty="0" smtClean="0"/>
          </a:p>
          <a:p>
            <a:pPr eaLnBrk="1" hangingPunct="1">
              <a:buNone/>
            </a:pPr>
            <a:endParaRPr lang="ru-RU" sz="1400" dirty="0" smtClean="0"/>
          </a:p>
          <a:p>
            <a:pPr eaLnBrk="1" hangingPunct="1">
              <a:buNone/>
            </a:pPr>
            <a:endParaRPr lang="ru-RU" sz="1400" dirty="0" smtClean="0"/>
          </a:p>
          <a:p>
            <a:pPr eaLnBrk="1" hangingPunct="1">
              <a:buNone/>
            </a:pPr>
            <a:r>
              <a:rPr lang="ru-RU" sz="1400" dirty="0" smtClean="0"/>
              <a:t> </a:t>
            </a:r>
          </a:p>
          <a:p>
            <a:pPr eaLnBrk="1" hangingPunct="1">
              <a:buNone/>
            </a:pPr>
            <a:endParaRPr lang="ru-RU" sz="1400" dirty="0" smtClean="0"/>
          </a:p>
          <a:p>
            <a:pPr eaLnBrk="1" hangingPunct="1">
              <a:buNone/>
            </a:pPr>
            <a:endParaRPr lang="ru-RU" sz="1400" dirty="0" smtClean="0"/>
          </a:p>
          <a:p>
            <a:pPr eaLnBrk="1" hangingPunct="1">
              <a:buNone/>
            </a:pPr>
            <a:r>
              <a:rPr lang="ru-RU" sz="1400" dirty="0" smtClean="0"/>
              <a:t>                                                                                                                           «Март», «Весна большая вода»</a:t>
            </a:r>
          </a:p>
          <a:p>
            <a:pPr eaLnBrk="1" hangingPunct="1">
              <a:buNone/>
            </a:pPr>
            <a:endParaRPr lang="ru-RU" sz="1400" dirty="0" smtClean="0"/>
          </a:p>
          <a:p>
            <a:pPr eaLnBrk="1" hangingPunct="1">
              <a:buNone/>
            </a:pPr>
            <a:endParaRPr lang="ru-RU" sz="1400" dirty="0" smtClean="0"/>
          </a:p>
          <a:p>
            <a:pPr eaLnBrk="1" hangingPunct="1">
              <a:buNone/>
            </a:pPr>
            <a:endParaRPr lang="ru-RU" sz="1400" dirty="0" smtClean="0"/>
          </a:p>
          <a:p>
            <a:pPr eaLnBrk="1" hangingPunct="1">
              <a:buNone/>
            </a:pPr>
            <a:r>
              <a:rPr lang="ru-RU" sz="1400" dirty="0" smtClean="0"/>
              <a:t>Саврасов «Грачи прилетели»</a:t>
            </a:r>
          </a:p>
          <a:p>
            <a:pPr eaLnBrk="1" hangingPunct="1">
              <a:buNone/>
            </a:pPr>
            <a:r>
              <a:rPr lang="ru-RU" sz="1400" dirty="0" smtClean="0"/>
              <a:t>                                              Шишкин «Сосновый бор»        </a:t>
            </a:r>
          </a:p>
          <a:p>
            <a:pPr eaLnBrk="1" hangingPunct="1">
              <a:buNone/>
            </a:pPr>
            <a:r>
              <a:rPr lang="ru-RU" sz="1400" dirty="0" smtClean="0"/>
              <a:t>                                                                              «Зима»</a:t>
            </a:r>
          </a:p>
          <a:p>
            <a:pPr eaLnBrk="1" hangingPunct="1"/>
            <a:endParaRPr lang="ru-RU" dirty="0" smtClean="0"/>
          </a:p>
        </p:txBody>
      </p:sp>
      <p:pic>
        <p:nvPicPr>
          <p:cNvPr id="8" name="Рисунок 7" descr="https://www.art-portrets.ru/art/kuindji/berezovaya-roscha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990600"/>
            <a:ext cx="2286000" cy="11283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DEA9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 descr="https://s.poembook.ru/theme/8a/21/89/393f62787c6fbe1ac566a5c4354b88d6fb086603.jpe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9800" y="762000"/>
            <a:ext cx="2438400" cy="14478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DEA9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Рисунок 9" descr="https://avatars.mds.yandex.net/get-pdb/51720/8a774d39-3dfa-43e8-9aa8-c97d61b6a25d/s1200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24600" y="2590800"/>
            <a:ext cx="1981200" cy="14018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DEA9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Рисунок 10" descr="https://pokartine.ru/assets/images/savrasov-grachi-prileteli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38200" y="2514600"/>
            <a:ext cx="1905000" cy="23561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DEA9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Рисунок 11" descr="Шишкин И.И. «Сосновый бор. Мачтовый лес в Вятской губернии»"/>
          <p:cNvPicPr/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048000" y="2438400"/>
            <a:ext cx="2914015" cy="20599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DEA9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3" name="Рисунок 12" descr="Картина Шишкина Зима. 1890 г"/>
          <p:cNvPicPr/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181600" y="4724400"/>
            <a:ext cx="3455353" cy="18288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DEA9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838200" y="381000"/>
            <a:ext cx="7467600" cy="5768975"/>
          </a:xfrm>
        </p:spPr>
        <p:txBody>
          <a:bodyPr rtlCol="0"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buNone/>
              <a:defRPr/>
            </a:pPr>
            <a:r>
              <a:rPr lang="ru-RU" b="1" dirty="0" smtClean="0"/>
              <a:t>Старший возраст</a:t>
            </a:r>
            <a:endParaRPr lang="ru-RU" dirty="0" smtClean="0"/>
          </a:p>
          <a:p>
            <a:pPr eaLnBrk="1" fontAlgn="auto" hangingPunct="1">
              <a:spcAft>
                <a:spcPts val="0"/>
              </a:spcAft>
              <a:buNone/>
              <a:defRPr/>
            </a:pPr>
            <a:r>
              <a:rPr lang="ru-RU" b="1" dirty="0" smtClean="0"/>
              <a:t>Задачи:</a:t>
            </a:r>
            <a:endParaRPr lang="ru-RU" dirty="0" smtClean="0"/>
          </a:p>
          <a:p>
            <a:pPr eaLnBrk="1" fontAlgn="auto" hangingPunct="1">
              <a:spcAft>
                <a:spcPts val="0"/>
              </a:spcAft>
              <a:buNone/>
              <a:defRPr/>
            </a:pPr>
            <a:endParaRPr lang="ru-RU" sz="1900" dirty="0" smtClean="0"/>
          </a:p>
          <a:p>
            <a:pPr>
              <a:defRPr/>
            </a:pPr>
            <a:r>
              <a:rPr lang="ru-RU" sz="2000" dirty="0" smtClean="0"/>
              <a:t>Учить внимательно, вглядываться в окружающую природу, видеть и понимать ее красоту. </a:t>
            </a:r>
          </a:p>
          <a:p>
            <a:pPr>
              <a:defRPr/>
            </a:pPr>
            <a:r>
              <a:rPr lang="ru-RU" sz="2000" dirty="0" smtClean="0"/>
              <a:t>Развивать способность к сопереживанию художественного образа пейзажа. Умение соотносить его настроение со своим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dirty="0" smtClean="0"/>
              <a:t>Продолжать знакомить с пейзажем, изображающим промежуточные, межсезонные состояния природы (начало, середина, конец), в различное время суток (утро, полдень, вечер, ночь), при различной погоде (ветер, дождь, туман).</a:t>
            </a:r>
          </a:p>
          <a:p>
            <a:r>
              <a:rPr lang="ru-RU" sz="2000" dirty="0" smtClean="0"/>
              <a:t>Познакомить с творчеством художников - пейзажистов. Их картинами с процессом создания, со значимостью произведений искусства в жизни общества и каждого человека.</a:t>
            </a:r>
          </a:p>
          <a:p>
            <a:r>
              <a:rPr lang="ru-RU" sz="2000" dirty="0" smtClean="0"/>
              <a:t>Способствовать использованию детьми полученных знаний в собственном изобразительном творчестве.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/>
          </a:p>
        </p:txBody>
      </p:sp>
    </p:spTree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2971800" y="274638"/>
            <a:ext cx="5715000" cy="2087562"/>
          </a:xfrm>
        </p:spPr>
        <p:txBody>
          <a:bodyPr>
            <a:normAutofit/>
          </a:bodyPr>
          <a:lstStyle/>
          <a:p>
            <a:r>
              <a:rPr lang="ru-RU" sz="2400" dirty="0" smtClean="0">
                <a:latin typeface="+mn-lt"/>
              </a:rPr>
              <a:t>Работа Потехиной Дарьи, занявшая </a:t>
            </a:r>
            <a:br>
              <a:rPr lang="ru-RU" sz="2400" dirty="0" smtClean="0">
                <a:latin typeface="+mn-lt"/>
              </a:rPr>
            </a:br>
            <a:r>
              <a:rPr lang="ru-RU" sz="2400" dirty="0" smtClean="0">
                <a:latin typeface="+mn-lt"/>
              </a:rPr>
              <a:t>3 место в муниципальном этапе регионального конкурса</a:t>
            </a:r>
            <a:br>
              <a:rPr lang="ru-RU" sz="2400" dirty="0" smtClean="0">
                <a:latin typeface="+mn-lt"/>
              </a:rPr>
            </a:br>
            <a:r>
              <a:rPr lang="ru-RU" sz="2400" dirty="0" smtClean="0">
                <a:latin typeface="+mn-lt"/>
              </a:rPr>
              <a:t>«Пейзажи родного края»</a:t>
            </a:r>
            <a:endParaRPr lang="ru-RU" sz="2400" dirty="0">
              <a:latin typeface="+mn-lt"/>
            </a:endParaRPr>
          </a:p>
        </p:txBody>
      </p:sp>
      <p:pic>
        <p:nvPicPr>
          <p:cNvPr id="39940" name="Picture 4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3881790" y="1680810"/>
            <a:ext cx="4047420" cy="58674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DEA9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 flipH="1" flipV="1">
            <a:off x="-126221" y="888221"/>
            <a:ext cx="3529042" cy="25146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DEA9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62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228600"/>
            <a:ext cx="4658265" cy="41148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DEA9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0963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91000" y="2743200"/>
            <a:ext cx="4635260" cy="38385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DEA9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1987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381000"/>
            <a:ext cx="3794522" cy="50593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DEA9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1988" name="Picture 4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1295400"/>
            <a:ext cx="3959821" cy="527976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DEA9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K:\фото для статьи по экологии\DSCN5113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914400"/>
            <a:ext cx="7927975" cy="48545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DEA9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3478575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5000" y="4495800"/>
            <a:ext cx="5741987" cy="2057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DEA9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3011" name="Picture 3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5334000" y="304800"/>
            <a:ext cx="2970325" cy="3962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DEA9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3013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90600" y="381000"/>
            <a:ext cx="2971800" cy="3962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DEA9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4034" name="Picture 2" descr="E:\фото для статьи по экологии\DSCN475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609600"/>
            <a:ext cx="2819400" cy="177517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DEA9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4035" name="Picture 3" descr="E:\фото для статьи по экологии\DSCN475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52800" y="609600"/>
            <a:ext cx="2590800" cy="17617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DEA9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4036" name="Picture 4" descr="E:\фото для статьи по экологии\DSCN475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72200" y="609600"/>
            <a:ext cx="2628900" cy="17526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DEA9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4037" name="Picture 5" descr="E:\фото для статьи по экологии\DSCN475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4800" y="3962400"/>
            <a:ext cx="2667000" cy="18135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DEA9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4038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72200" y="2841812"/>
            <a:ext cx="2209800" cy="35096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DEA9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4039" name="Picture 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352800" y="2819400"/>
            <a:ext cx="2209800" cy="356023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DEA9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err="1" smtClean="0"/>
              <a:t>Лэпбук</a:t>
            </a:r>
            <a:r>
              <a:rPr lang="ru-RU" dirty="0" smtClean="0"/>
              <a:t> по творчеству И.И.Шишкина</a:t>
            </a:r>
            <a:endParaRPr lang="ru-RU" dirty="0"/>
          </a:p>
        </p:txBody>
      </p:sp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0" y="2268283"/>
            <a:ext cx="4604891" cy="3392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92835" y="2269365"/>
            <a:ext cx="4148226" cy="2200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09600" y="4191000"/>
            <a:ext cx="7848600" cy="2133600"/>
          </a:xfrm>
        </p:spPr>
        <p:txBody>
          <a:bodyPr rtlCol="0">
            <a:normAutofit fontScale="92500"/>
          </a:bodyPr>
          <a:lstStyle/>
          <a:p>
            <a:pPr indent="12700" eaLnBrk="1" fontAlgn="auto" hangingPunct="1">
              <a:spcAft>
                <a:spcPts val="0"/>
              </a:spcAft>
              <a:buNone/>
              <a:defRPr/>
            </a:pPr>
            <a:r>
              <a:rPr lang="ru-RU" sz="2400" dirty="0" smtClean="0"/>
              <a:t>Знакомство детей с пейзажной живописью способствует их эмоциональному и эстетическому развитию, воспитывает доброе и бережное отношение к природе, пробуждает искреннее, горячее чувство любви к своему краю, родной земле. Пейзажная живопись способна не только доставлять радость, но и вдохновлять на творчество.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/>
          </a:p>
        </p:txBody>
      </p:sp>
      <p:pic>
        <p:nvPicPr>
          <p:cNvPr id="6" name="Рисунок 5" descr="картина и э грабарь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52600" y="304800"/>
            <a:ext cx="5715000" cy="3886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DEA9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09600" y="4267200"/>
            <a:ext cx="8077200" cy="2133600"/>
          </a:xfrm>
        </p:spPr>
        <p:txBody>
          <a:bodyPr rtlCol="0">
            <a:normAutofit/>
          </a:bodyPr>
          <a:lstStyle/>
          <a:p>
            <a:pPr algn="r" eaLnBrk="1" fontAlgn="auto" hangingPunct="1">
              <a:spcAft>
                <a:spcPts val="0"/>
              </a:spcAft>
              <a:buNone/>
              <a:defRPr/>
            </a:pPr>
            <a:r>
              <a:rPr lang="ru-RU" sz="2200" dirty="0" smtClean="0"/>
              <a:t>    </a:t>
            </a:r>
            <a:r>
              <a:rPr lang="ru-RU" sz="1100" dirty="0" smtClean="0"/>
              <a:t>И.И.Шишкин «Берёзовый лес» </a:t>
            </a:r>
          </a:p>
          <a:p>
            <a:pPr eaLnBrk="1" fontAlgn="auto" hangingPunct="1">
              <a:spcAft>
                <a:spcPts val="0"/>
              </a:spcAft>
              <a:buNone/>
              <a:defRPr/>
            </a:pPr>
            <a:r>
              <a:rPr lang="ru-RU" sz="2200" dirty="0" smtClean="0"/>
              <a:t>Доклад хочется закончить словами В.А.Сухомлинского: «Мир, окружающий ребёнка – это, прежде всего, мир природы с безграничным богатством явлений, с неисчерпаемой красотой. Здесь, в природе, вечный источник детского разума».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ru-RU" dirty="0"/>
          </a:p>
        </p:txBody>
      </p:sp>
      <p:pic>
        <p:nvPicPr>
          <p:cNvPr id="5" name="Рисунок 4" descr="Берёзовый лес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0" y="381000"/>
            <a:ext cx="6324600" cy="40617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DEA9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3"/>
          <p:cNvSpPr>
            <a:spLocks noGrp="1"/>
          </p:cNvSpPr>
          <p:nvPr>
            <p:ph type="title"/>
          </p:nvPr>
        </p:nvSpPr>
        <p:spPr>
          <a:xfrm>
            <a:off x="683568" y="620688"/>
            <a:ext cx="7776864" cy="504056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</a:rPr>
              <a:t>Благодарю за внимание!</a:t>
            </a:r>
            <a:endParaRPr lang="ru-RU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ilda" pitchFamily="2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98342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9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860000"/>
      </a:hlink>
      <a:folHlink>
        <a:srgbClr val="FFABAB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2188</TotalTime>
  <Words>1153</Words>
  <Application>Microsoft Office PowerPoint</Application>
  <PresentationFormat>Экран (4:3)</PresentationFormat>
  <Paragraphs>141</Paragraphs>
  <Slides>23</Slides>
  <Notes>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8" baseType="lpstr">
      <vt:lpstr>Arial</vt:lpstr>
      <vt:lpstr>Matilda</vt:lpstr>
      <vt:lpstr>Times New Roman</vt:lpstr>
      <vt:lpstr>Calibri</vt:lpstr>
      <vt:lpstr>Тема Office</vt:lpstr>
      <vt:lpstr>Слайд 1</vt:lpstr>
      <vt:lpstr>Слайд 2</vt:lpstr>
      <vt:lpstr>Слайд 3</vt:lpstr>
      <vt:lpstr>Слайд 4</vt:lpstr>
      <vt:lpstr>Общие методы и приёмы</vt:lpstr>
      <vt:lpstr>Слайд 6</vt:lpstr>
      <vt:lpstr>Слайд 7</vt:lpstr>
      <vt:lpstr>Слайд 8</vt:lpstr>
      <vt:lpstr>     </vt:lpstr>
      <vt:lpstr>     </vt:lpstr>
      <vt:lpstr>Слайд 11</vt:lpstr>
      <vt:lpstr>Слайд 12</vt:lpstr>
      <vt:lpstr>Слайд 13</vt:lpstr>
      <vt:lpstr>Работа Потехиной Дарьи, занявшая  3 место в муниципальном этапе регионального конкурса «Пейзажи родного края»</vt:lpstr>
      <vt:lpstr>Слайд 15</vt:lpstr>
      <vt:lpstr>Слайд 16</vt:lpstr>
      <vt:lpstr>Слайд 17</vt:lpstr>
      <vt:lpstr>Слайд 18</vt:lpstr>
      <vt:lpstr>Слайд 19</vt:lpstr>
      <vt:lpstr>Лэпбук по творчеству И.И.Шишкина</vt:lpstr>
      <vt:lpstr>Слайд 21</vt:lpstr>
      <vt:lpstr>Слайд 22</vt:lpstr>
      <vt:lpstr>Благодарю за внимание!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Елена</dc:creator>
  <cp:lastModifiedBy>1</cp:lastModifiedBy>
  <cp:revision>134</cp:revision>
  <dcterms:created xsi:type="dcterms:W3CDTF">2013-08-23T08:38:35Z</dcterms:created>
  <dcterms:modified xsi:type="dcterms:W3CDTF">2022-01-17T13:12:47Z</dcterms:modified>
</cp:coreProperties>
</file>