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02" r:id="rId1"/>
  </p:sldMasterIdLst>
  <p:handoutMasterIdLst>
    <p:handoutMasterId r:id="rId31"/>
  </p:handoutMasterIdLst>
  <p:sldIdLst>
    <p:sldId id="306" r:id="rId2"/>
    <p:sldId id="357" r:id="rId3"/>
    <p:sldId id="354" r:id="rId4"/>
    <p:sldId id="382" r:id="rId5"/>
    <p:sldId id="383" r:id="rId6"/>
    <p:sldId id="378" r:id="rId7"/>
    <p:sldId id="371" r:id="rId8"/>
    <p:sldId id="376" r:id="rId9"/>
    <p:sldId id="372" r:id="rId10"/>
    <p:sldId id="375" r:id="rId11"/>
    <p:sldId id="374" r:id="rId12"/>
    <p:sldId id="381" r:id="rId13"/>
    <p:sldId id="352" r:id="rId14"/>
    <p:sldId id="349" r:id="rId15"/>
    <p:sldId id="348" r:id="rId16"/>
    <p:sldId id="369" r:id="rId17"/>
    <p:sldId id="368" r:id="rId18"/>
    <p:sldId id="367" r:id="rId19"/>
    <p:sldId id="365" r:id="rId20"/>
    <p:sldId id="366" r:id="rId21"/>
    <p:sldId id="388" r:id="rId22"/>
    <p:sldId id="385" r:id="rId23"/>
    <p:sldId id="386" r:id="rId24"/>
    <p:sldId id="384" r:id="rId25"/>
    <p:sldId id="387" r:id="rId26"/>
    <p:sldId id="364" r:id="rId27"/>
    <p:sldId id="380" r:id="rId28"/>
    <p:sldId id="377" r:id="rId29"/>
    <p:sldId id="379" r:id="rId30"/>
  </p:sldIdLst>
  <p:sldSz cx="28898850" cy="16256000"/>
  <p:notesSz cx="6858000" cy="9144000"/>
  <p:embeddedFontLst>
    <p:embeddedFont>
      <p:font typeface="AGReverance"/>
      <p:regular r:id="rId32"/>
    </p:embeddedFont>
    <p:embeddedFont>
      <p:font typeface="AGReverence-Oblique"/>
      <p:italic r:id="rId33"/>
    </p:embeddedFont>
    <p:embeddedFont>
      <p:font typeface="Calibri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5120">
          <p15:clr>
            <a:srgbClr val="A4A3A4"/>
          </p15:clr>
        </p15:guide>
        <p15:guide id="2" pos="9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102"/>
    <a:srgbClr val="286B9C"/>
    <a:srgbClr val="6282AE"/>
    <a:srgbClr val="9FC1E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>
        <p:scale>
          <a:sx n="32" d="100"/>
          <a:sy n="32" d="100"/>
        </p:scale>
        <p:origin x="-1806" y="-876"/>
      </p:cViewPr>
      <p:guideLst>
        <p:guide orient="horz" pos="5120"/>
        <p:guide pos="910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928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176A6A-78F5-497D-8DBD-E742F69EEF65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42440B-AB7E-4242-93E9-05806F789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0955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 cstate="email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9971" y="861171"/>
            <a:ext cx="27498907" cy="15066903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9971" y="959005"/>
            <a:ext cx="27498907" cy="147862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302186" y="2442164"/>
            <a:ext cx="4023919" cy="381414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19327" y="10618109"/>
            <a:ext cx="6650546" cy="53142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1878693" y="10105355"/>
            <a:ext cx="6408930" cy="56398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12356" y="2660416"/>
            <a:ext cx="21674138" cy="5659496"/>
          </a:xfrm>
        </p:spPr>
        <p:txBody>
          <a:bodyPr anchor="b"/>
          <a:lstStyle>
            <a:lvl1pPr algn="ctr">
              <a:defRPr sz="14222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12356" y="8538164"/>
            <a:ext cx="21674138" cy="3924769"/>
          </a:xfrm>
        </p:spPr>
        <p:txBody>
          <a:bodyPr/>
          <a:lstStyle>
            <a:lvl1pPr marL="0" indent="0" algn="ctr">
              <a:buNone/>
              <a:defRPr sz="5689"/>
            </a:lvl1pPr>
            <a:lvl2pPr marL="1083701" indent="0" algn="ctr">
              <a:buNone/>
              <a:defRPr sz="4741"/>
            </a:lvl2pPr>
            <a:lvl3pPr marL="2167402" indent="0" algn="ctr">
              <a:buNone/>
              <a:defRPr sz="4267"/>
            </a:lvl3pPr>
            <a:lvl4pPr marL="3251103" indent="0" algn="ctr">
              <a:buNone/>
              <a:defRPr sz="3792"/>
            </a:lvl4pPr>
            <a:lvl5pPr marL="4334805" indent="0" algn="ctr">
              <a:buNone/>
              <a:defRPr sz="3792"/>
            </a:lvl5pPr>
            <a:lvl6pPr marL="5418506" indent="0" algn="ctr">
              <a:buNone/>
              <a:defRPr sz="3792"/>
            </a:lvl6pPr>
            <a:lvl7pPr marL="6502207" indent="0" algn="ctr">
              <a:buNone/>
              <a:defRPr sz="3792"/>
            </a:lvl7pPr>
            <a:lvl8pPr marL="7585908" indent="0" algn="ctr">
              <a:buNone/>
              <a:defRPr sz="3792"/>
            </a:lvl8pPr>
            <a:lvl9pPr marL="8669609" indent="0" algn="ctr">
              <a:buNone/>
              <a:defRPr sz="3792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186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259661" y="15917446"/>
            <a:ext cx="1899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ru-RU" sz="1600" b="0" dirty="0" smtClean="0">
                <a:solidFill>
                  <a:srgbClr val="002060"/>
                </a:solidFill>
                <a:latin typeface="AGReverance" pitchFamily="2" charset="0"/>
              </a:rPr>
              <a:t>© Полшкова В.В., 2018</a:t>
            </a:r>
            <a:endParaRPr lang="ru-RU" sz="1600" b="0" dirty="0">
              <a:solidFill>
                <a:srgbClr val="002060"/>
              </a:solidFill>
              <a:latin typeface="AGReverance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1986796" y="4327407"/>
            <a:ext cx="24925258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51448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259661" y="15917446"/>
            <a:ext cx="1899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ru-RU" sz="1600" b="0" dirty="0" smtClean="0">
                <a:solidFill>
                  <a:srgbClr val="002060"/>
                </a:solidFill>
                <a:latin typeface="AGReverance" pitchFamily="2" charset="0"/>
              </a:rPr>
              <a:t>© Полшкова В.В., 2018</a:t>
            </a:r>
            <a:endParaRPr lang="ru-RU" sz="1600" b="0" dirty="0">
              <a:solidFill>
                <a:srgbClr val="002060"/>
              </a:solidFill>
              <a:latin typeface="AGReverance" pitchFamily="2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 cstate="email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9971" y="861171"/>
            <a:ext cx="27498907" cy="15066903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417290" y="865483"/>
            <a:ext cx="4584464" cy="43454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910381" y="12248481"/>
            <a:ext cx="4316358" cy="34490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9971" y="12248481"/>
            <a:ext cx="4181356" cy="367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045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259661" y="15917446"/>
            <a:ext cx="18998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buNone/>
            </a:pPr>
            <a:r>
              <a:rPr lang="ru-RU" sz="1600" b="0" dirty="0" smtClean="0">
                <a:solidFill>
                  <a:srgbClr val="002060"/>
                </a:solidFill>
                <a:latin typeface="AGReverance" pitchFamily="2" charset="0"/>
              </a:rPr>
              <a:t>© Полшкова В.В., 2018</a:t>
            </a:r>
            <a:endParaRPr lang="ru-RU" sz="1600" b="0" dirty="0">
              <a:solidFill>
                <a:srgbClr val="002060"/>
              </a:solidFill>
              <a:latin typeface="AGReverance" pitchFamily="2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 cstate="email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99971" y="861171"/>
            <a:ext cx="27498907" cy="15066903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2050" name="Picture 2" descr="http://125detsadspb.ru/d/464006/t/images/block-pic.jpg"/>
          <p:cNvPicPr>
            <a:picLocks noChangeAspect="1" noChangeArrowheads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9971" y="10917117"/>
            <a:ext cx="3514725" cy="43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417290" y="865483"/>
            <a:ext cx="4584464" cy="434546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2209468">
            <a:off x="25376985" y="12062046"/>
            <a:ext cx="3396349" cy="298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6875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745" y="4052714"/>
            <a:ext cx="24925258" cy="6762043"/>
          </a:xfrm>
        </p:spPr>
        <p:txBody>
          <a:bodyPr anchor="b"/>
          <a:lstStyle>
            <a:lvl1pPr>
              <a:defRPr sz="14222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71745" y="10878728"/>
            <a:ext cx="24925258" cy="3555999"/>
          </a:xfrm>
        </p:spPr>
        <p:txBody>
          <a:bodyPr/>
          <a:lstStyle>
            <a:lvl1pPr marL="0" indent="0">
              <a:buNone/>
              <a:defRPr sz="5689">
                <a:solidFill>
                  <a:schemeClr val="tx1">
                    <a:tint val="75000"/>
                  </a:schemeClr>
                </a:solidFill>
              </a:defRPr>
            </a:lvl1pPr>
            <a:lvl2pPr marL="1083701" indent="0">
              <a:buNone/>
              <a:defRPr sz="4741">
                <a:solidFill>
                  <a:schemeClr val="tx1">
                    <a:tint val="75000"/>
                  </a:schemeClr>
                </a:solidFill>
              </a:defRPr>
            </a:lvl2pPr>
            <a:lvl3pPr marL="2167402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3pPr>
            <a:lvl4pPr marL="3251103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4pPr>
            <a:lvl5pPr marL="4334805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5pPr>
            <a:lvl6pPr marL="5418506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6pPr>
            <a:lvl7pPr marL="6502207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7pPr>
            <a:lvl8pPr marL="7585908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8pPr>
            <a:lvl9pPr marL="8669609" indent="0">
              <a:buNone/>
              <a:defRPr sz="37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0675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6796" y="4327407"/>
            <a:ext cx="12282011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630043" y="4327407"/>
            <a:ext cx="12282011" cy="1031428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0097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560" y="865483"/>
            <a:ext cx="24925258" cy="31420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561" y="3984979"/>
            <a:ext cx="12225567" cy="1952977"/>
          </a:xfrm>
        </p:spPr>
        <p:txBody>
          <a:bodyPr anchor="b"/>
          <a:lstStyle>
            <a:lvl1pPr marL="0" indent="0">
              <a:buNone/>
              <a:defRPr sz="5689" b="1"/>
            </a:lvl1pPr>
            <a:lvl2pPr marL="1083701" indent="0">
              <a:buNone/>
              <a:defRPr sz="4741" b="1"/>
            </a:lvl2pPr>
            <a:lvl3pPr marL="2167402" indent="0">
              <a:buNone/>
              <a:defRPr sz="4267" b="1"/>
            </a:lvl3pPr>
            <a:lvl4pPr marL="3251103" indent="0">
              <a:buNone/>
              <a:defRPr sz="3792" b="1"/>
            </a:lvl4pPr>
            <a:lvl5pPr marL="4334805" indent="0">
              <a:buNone/>
              <a:defRPr sz="3792" b="1"/>
            </a:lvl5pPr>
            <a:lvl6pPr marL="5418506" indent="0">
              <a:buNone/>
              <a:defRPr sz="3792" b="1"/>
            </a:lvl6pPr>
            <a:lvl7pPr marL="6502207" indent="0">
              <a:buNone/>
              <a:defRPr sz="3792" b="1"/>
            </a:lvl7pPr>
            <a:lvl8pPr marL="7585908" indent="0">
              <a:buNone/>
              <a:defRPr sz="3792" b="1"/>
            </a:lvl8pPr>
            <a:lvl9pPr marL="8669609" indent="0">
              <a:buNone/>
              <a:defRPr sz="379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90561" y="5937956"/>
            <a:ext cx="12225567" cy="87338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630043" y="3984979"/>
            <a:ext cx="12285775" cy="1952977"/>
          </a:xfrm>
        </p:spPr>
        <p:txBody>
          <a:bodyPr anchor="b"/>
          <a:lstStyle>
            <a:lvl1pPr marL="0" indent="0">
              <a:buNone/>
              <a:defRPr sz="5689" b="1"/>
            </a:lvl1pPr>
            <a:lvl2pPr marL="1083701" indent="0">
              <a:buNone/>
              <a:defRPr sz="4741" b="1"/>
            </a:lvl2pPr>
            <a:lvl3pPr marL="2167402" indent="0">
              <a:buNone/>
              <a:defRPr sz="4267" b="1"/>
            </a:lvl3pPr>
            <a:lvl4pPr marL="3251103" indent="0">
              <a:buNone/>
              <a:defRPr sz="3792" b="1"/>
            </a:lvl4pPr>
            <a:lvl5pPr marL="4334805" indent="0">
              <a:buNone/>
              <a:defRPr sz="3792" b="1"/>
            </a:lvl5pPr>
            <a:lvl6pPr marL="5418506" indent="0">
              <a:buNone/>
              <a:defRPr sz="3792" b="1"/>
            </a:lvl6pPr>
            <a:lvl7pPr marL="6502207" indent="0">
              <a:buNone/>
              <a:defRPr sz="3792" b="1"/>
            </a:lvl7pPr>
            <a:lvl8pPr marL="7585908" indent="0">
              <a:buNone/>
              <a:defRPr sz="3792" b="1"/>
            </a:lvl8pPr>
            <a:lvl9pPr marL="8669609" indent="0">
              <a:buNone/>
              <a:defRPr sz="379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630043" y="5937956"/>
            <a:ext cx="12285775" cy="87338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730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50191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8212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561" y="1083733"/>
            <a:ext cx="9320631" cy="3793067"/>
          </a:xfrm>
        </p:spPr>
        <p:txBody>
          <a:bodyPr anchor="b"/>
          <a:lstStyle>
            <a:lvl1pPr>
              <a:defRPr sz="758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85775" y="2340564"/>
            <a:ext cx="14630043" cy="11552296"/>
          </a:xfrm>
        </p:spPr>
        <p:txBody>
          <a:bodyPr/>
          <a:lstStyle>
            <a:lvl1pPr>
              <a:defRPr sz="7585"/>
            </a:lvl1pPr>
            <a:lvl2pPr>
              <a:defRPr sz="6637"/>
            </a:lvl2pPr>
            <a:lvl3pPr>
              <a:defRPr sz="5689"/>
            </a:lvl3pPr>
            <a:lvl4pPr>
              <a:defRPr sz="4741"/>
            </a:lvl4pPr>
            <a:lvl5pPr>
              <a:defRPr sz="4741"/>
            </a:lvl5pPr>
            <a:lvl6pPr>
              <a:defRPr sz="4741"/>
            </a:lvl6pPr>
            <a:lvl7pPr>
              <a:defRPr sz="4741"/>
            </a:lvl7pPr>
            <a:lvl8pPr>
              <a:defRPr sz="4741"/>
            </a:lvl8pPr>
            <a:lvl9pPr>
              <a:defRPr sz="4741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561" y="4876800"/>
            <a:ext cx="9320631" cy="9034875"/>
          </a:xfrm>
        </p:spPr>
        <p:txBody>
          <a:bodyPr/>
          <a:lstStyle>
            <a:lvl1pPr marL="0" indent="0">
              <a:buNone/>
              <a:defRPr sz="3792"/>
            </a:lvl1pPr>
            <a:lvl2pPr marL="1083701" indent="0">
              <a:buNone/>
              <a:defRPr sz="3318"/>
            </a:lvl2pPr>
            <a:lvl3pPr marL="2167402" indent="0">
              <a:buNone/>
              <a:defRPr sz="2844"/>
            </a:lvl3pPr>
            <a:lvl4pPr marL="3251103" indent="0">
              <a:buNone/>
              <a:defRPr sz="2370"/>
            </a:lvl4pPr>
            <a:lvl5pPr marL="4334805" indent="0">
              <a:buNone/>
              <a:defRPr sz="2370"/>
            </a:lvl5pPr>
            <a:lvl6pPr marL="5418506" indent="0">
              <a:buNone/>
              <a:defRPr sz="2370"/>
            </a:lvl6pPr>
            <a:lvl7pPr marL="6502207" indent="0">
              <a:buNone/>
              <a:defRPr sz="2370"/>
            </a:lvl7pPr>
            <a:lvl8pPr marL="7585908" indent="0">
              <a:buNone/>
              <a:defRPr sz="2370"/>
            </a:lvl8pPr>
            <a:lvl9pPr marL="8669609" indent="0">
              <a:buNone/>
              <a:defRPr sz="237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31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561" y="1083733"/>
            <a:ext cx="9320631" cy="3793067"/>
          </a:xfrm>
        </p:spPr>
        <p:txBody>
          <a:bodyPr anchor="b"/>
          <a:lstStyle>
            <a:lvl1pPr>
              <a:defRPr sz="758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285775" y="2340564"/>
            <a:ext cx="14630043" cy="11552296"/>
          </a:xfrm>
        </p:spPr>
        <p:txBody>
          <a:bodyPr anchor="t"/>
          <a:lstStyle>
            <a:lvl1pPr marL="0" indent="0">
              <a:buNone/>
              <a:defRPr sz="7585"/>
            </a:lvl1pPr>
            <a:lvl2pPr marL="1083701" indent="0">
              <a:buNone/>
              <a:defRPr sz="6637"/>
            </a:lvl2pPr>
            <a:lvl3pPr marL="2167402" indent="0">
              <a:buNone/>
              <a:defRPr sz="5689"/>
            </a:lvl3pPr>
            <a:lvl4pPr marL="3251103" indent="0">
              <a:buNone/>
              <a:defRPr sz="4741"/>
            </a:lvl4pPr>
            <a:lvl5pPr marL="4334805" indent="0">
              <a:buNone/>
              <a:defRPr sz="4741"/>
            </a:lvl5pPr>
            <a:lvl6pPr marL="5418506" indent="0">
              <a:buNone/>
              <a:defRPr sz="4741"/>
            </a:lvl6pPr>
            <a:lvl7pPr marL="6502207" indent="0">
              <a:buNone/>
              <a:defRPr sz="4741"/>
            </a:lvl7pPr>
            <a:lvl8pPr marL="7585908" indent="0">
              <a:buNone/>
              <a:defRPr sz="4741"/>
            </a:lvl8pPr>
            <a:lvl9pPr marL="8669609" indent="0">
              <a:buNone/>
              <a:defRPr sz="4741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0561" y="4876800"/>
            <a:ext cx="9320631" cy="9034875"/>
          </a:xfrm>
        </p:spPr>
        <p:txBody>
          <a:bodyPr/>
          <a:lstStyle>
            <a:lvl1pPr marL="0" indent="0">
              <a:buNone/>
              <a:defRPr sz="3792"/>
            </a:lvl1pPr>
            <a:lvl2pPr marL="1083701" indent="0">
              <a:buNone/>
              <a:defRPr sz="3318"/>
            </a:lvl2pPr>
            <a:lvl3pPr marL="2167402" indent="0">
              <a:buNone/>
              <a:defRPr sz="2844"/>
            </a:lvl3pPr>
            <a:lvl4pPr marL="3251103" indent="0">
              <a:buNone/>
              <a:defRPr sz="2370"/>
            </a:lvl4pPr>
            <a:lvl5pPr marL="4334805" indent="0">
              <a:buNone/>
              <a:defRPr sz="2370"/>
            </a:lvl5pPr>
            <a:lvl6pPr marL="5418506" indent="0">
              <a:buNone/>
              <a:defRPr sz="2370"/>
            </a:lvl6pPr>
            <a:lvl7pPr marL="6502207" indent="0">
              <a:buNone/>
              <a:defRPr sz="2370"/>
            </a:lvl7pPr>
            <a:lvl8pPr marL="7585908" indent="0">
              <a:buNone/>
              <a:defRPr sz="2370"/>
            </a:lvl8pPr>
            <a:lvl9pPr marL="8669609" indent="0">
              <a:buNone/>
              <a:defRPr sz="237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798768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9287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680739" y="865481"/>
            <a:ext cx="6231315" cy="1377620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6796" y="865481"/>
            <a:ext cx="18332708" cy="1377620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42942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5" cstate="email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26210" y="635793"/>
            <a:ext cx="27646429" cy="15066903"/>
          </a:xfrm>
          <a:prstGeom prst="rect">
            <a:avLst/>
          </a:prstGeom>
          <a:effectLst>
            <a:softEdge rad="431800"/>
          </a:effectLst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19087643">
            <a:off x="24278203" y="13088317"/>
            <a:ext cx="2723576" cy="23967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19849" y="12921158"/>
            <a:ext cx="3417787" cy="273106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6796" y="865483"/>
            <a:ext cx="24925258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796" y="4327407"/>
            <a:ext cx="24925258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86796" y="15066905"/>
            <a:ext cx="6502241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265B52-CEA1-4BB3-BAB4-06FEAB2716DA}" type="datetimeFigureOut">
              <a:rPr lang="ru-RU" smtClean="0"/>
              <a:pPr/>
              <a:t>02.06.2021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572744" y="15066905"/>
            <a:ext cx="9753362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409813" y="15066905"/>
            <a:ext cx="6502241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3A36C-5F51-4A47-8E0C-F94525D70D6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5088037" y="1884690"/>
            <a:ext cx="2572517" cy="2438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446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14" r:id="rId2"/>
    <p:sldLayoutId id="2147483704" r:id="rId3"/>
    <p:sldLayoutId id="2147483715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</p:sldLayoutIdLst>
  <p:txStyles>
    <p:titleStyle>
      <a:lvl1pPr algn="l" defTabSz="2167402" rtl="0" eaLnBrk="1" latinLnBrk="0" hangingPunct="1">
        <a:lnSpc>
          <a:spcPct val="90000"/>
        </a:lnSpc>
        <a:spcBef>
          <a:spcPct val="0"/>
        </a:spcBef>
        <a:buNone/>
        <a:defRPr sz="10429" kern="1200">
          <a:solidFill>
            <a:schemeClr val="tx1"/>
          </a:solidFill>
          <a:latin typeface="AGReverance" pitchFamily="2" charset="0"/>
          <a:ea typeface="+mj-ea"/>
          <a:cs typeface="+mj-cs"/>
        </a:defRPr>
      </a:lvl1pPr>
    </p:titleStyle>
    <p:bodyStyle>
      <a:lvl1pPr marL="541851" indent="-541851" algn="l" defTabSz="2167402" rtl="0" eaLnBrk="1" latinLnBrk="0" hangingPunct="1">
        <a:lnSpc>
          <a:spcPct val="90000"/>
        </a:lnSpc>
        <a:spcBef>
          <a:spcPts val="2370"/>
        </a:spcBef>
        <a:buFont typeface="Arial" panose="020B0604020202020204" pitchFamily="34" charset="0"/>
        <a:buChar char="•"/>
        <a:defRPr sz="6637" kern="1200">
          <a:solidFill>
            <a:schemeClr val="tx1"/>
          </a:solidFill>
          <a:latin typeface="AGReverance" pitchFamily="2" charset="0"/>
          <a:ea typeface="+mn-ea"/>
          <a:cs typeface="+mn-cs"/>
        </a:defRPr>
      </a:lvl1pPr>
      <a:lvl2pPr marL="1625552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5689" kern="1200">
          <a:solidFill>
            <a:schemeClr val="tx1"/>
          </a:solidFill>
          <a:latin typeface="AGReverance" pitchFamily="2" charset="0"/>
          <a:ea typeface="+mn-ea"/>
          <a:cs typeface="+mn-cs"/>
        </a:defRPr>
      </a:lvl2pPr>
      <a:lvl3pPr marL="2709253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741" kern="1200">
          <a:solidFill>
            <a:schemeClr val="tx1"/>
          </a:solidFill>
          <a:latin typeface="AGReverance" pitchFamily="2" charset="0"/>
          <a:ea typeface="+mn-ea"/>
          <a:cs typeface="+mn-cs"/>
        </a:defRPr>
      </a:lvl3pPr>
      <a:lvl4pPr marL="3792954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AGReverance" pitchFamily="2" charset="0"/>
          <a:ea typeface="+mn-ea"/>
          <a:cs typeface="+mn-cs"/>
        </a:defRPr>
      </a:lvl4pPr>
      <a:lvl5pPr marL="4876655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AGReverance" pitchFamily="2" charset="0"/>
          <a:ea typeface="+mn-ea"/>
          <a:cs typeface="+mn-cs"/>
        </a:defRPr>
      </a:lvl5pPr>
      <a:lvl6pPr marL="5960356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6pPr>
      <a:lvl7pPr marL="7044058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7pPr>
      <a:lvl8pPr marL="8127759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8pPr>
      <a:lvl9pPr marL="9211460" indent="-541851" algn="l" defTabSz="2167402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1083701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167402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3251103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4pPr>
      <a:lvl5pPr marL="4334805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5pPr>
      <a:lvl6pPr marL="5418506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6pPr>
      <a:lvl7pPr marL="6502207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7pPr>
      <a:lvl8pPr marL="7585908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8pPr>
      <a:lvl9pPr marL="8669609" algn="l" defTabSz="2167402" rtl="0" eaLnBrk="1" latinLnBrk="0" hangingPunct="1">
        <a:defRPr sz="42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infourok.ru/go.html?href=http://festival.1september.ru/index.php?numb_artic=419196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612356" y="2153265"/>
            <a:ext cx="21674138" cy="6166647"/>
          </a:xfrm>
        </p:spPr>
        <p:txBody>
          <a:bodyPr>
            <a:normAutofit/>
          </a:bodyPr>
          <a:lstStyle/>
          <a:p>
            <a:r>
              <a:rPr lang="ru-RU" sz="4900" dirty="0" smtClean="0">
                <a:solidFill>
                  <a:srgbClr val="002060"/>
                </a:solidFill>
              </a:rPr>
              <a:t>МБДОУ детский сад «Орлёнок» </a:t>
            </a:r>
            <a:br>
              <a:rPr lang="ru-RU" sz="4900" dirty="0" smtClean="0">
                <a:solidFill>
                  <a:srgbClr val="002060"/>
                </a:solidFill>
              </a:rPr>
            </a:br>
            <a:r>
              <a:rPr lang="ru-RU" sz="4900" dirty="0" err="1" smtClean="0">
                <a:solidFill>
                  <a:srgbClr val="002060"/>
                </a:solidFill>
              </a:rPr>
              <a:t>Уренского</a:t>
            </a:r>
            <a:r>
              <a:rPr lang="ru-RU" sz="4900" dirty="0" smtClean="0">
                <a:solidFill>
                  <a:srgbClr val="002060"/>
                </a:solidFill>
              </a:rPr>
              <a:t> муниципального округа Нижегородской области </a:t>
            </a:r>
            <a:br>
              <a:rPr lang="ru-RU" sz="4900" dirty="0" smtClean="0">
                <a:solidFill>
                  <a:srgbClr val="002060"/>
                </a:solidFill>
              </a:rPr>
            </a:br>
            <a:r>
              <a:rPr lang="ru-RU" sz="8800" dirty="0" smtClean="0">
                <a:solidFill>
                  <a:srgbClr val="002060"/>
                </a:solidFill>
              </a:rPr>
              <a:t>Инновационная деятельность в младшей группе</a:t>
            </a:r>
            <a:br>
              <a:rPr lang="ru-RU" sz="8800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«Детский дизайн в ДОУ»</a:t>
            </a:r>
            <a:endParaRPr lang="ru-RU" dirty="0">
              <a:solidFill>
                <a:srgbClr val="002060"/>
              </a:solidFill>
              <a:latin typeface="AGReverance" pitchFamily="2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607278" y="8538164"/>
            <a:ext cx="18679216" cy="3924769"/>
          </a:xfrm>
        </p:spPr>
        <p:txBody>
          <a:bodyPr>
            <a:normAutofit lnSpcReduction="10000"/>
          </a:bodyPr>
          <a:lstStyle/>
          <a:p>
            <a:r>
              <a:rPr lang="ru-RU" sz="5400" dirty="0" smtClean="0">
                <a:solidFill>
                  <a:srgbClr val="002060"/>
                </a:solidFill>
                <a:latin typeface="AGReverence-Oblique" panose="020B7200000000000000" pitchFamily="34" charset="0"/>
              </a:rPr>
              <a:t>Автор: Надежда Григорьевна Веселова, </a:t>
            </a:r>
          </a:p>
          <a:p>
            <a:r>
              <a:rPr lang="ru-RU" sz="5400" dirty="0" smtClean="0">
                <a:solidFill>
                  <a:srgbClr val="002060"/>
                </a:solidFill>
                <a:latin typeface="AGReverence-Oblique" panose="020B7200000000000000" pitchFamily="34" charset="0"/>
              </a:rPr>
              <a:t>воспитатель высшей категории</a:t>
            </a:r>
          </a:p>
          <a:p>
            <a:endParaRPr lang="ru-RU" sz="5400" dirty="0">
              <a:solidFill>
                <a:srgbClr val="002060"/>
              </a:solidFill>
              <a:latin typeface="AGReverence-Oblique" panose="020B7200000000000000" pitchFamily="34" charset="0"/>
            </a:endParaRPr>
          </a:p>
          <a:p>
            <a:r>
              <a:rPr lang="ru-RU" sz="5400" dirty="0" smtClean="0">
                <a:solidFill>
                  <a:srgbClr val="002060"/>
                </a:solidFill>
                <a:latin typeface="AGReverence-Oblique" panose="020B7200000000000000" pitchFamily="34" charset="0"/>
              </a:rPr>
              <a:t>2020-2021 </a:t>
            </a:r>
            <a:r>
              <a:rPr lang="ru-RU" sz="5400" dirty="0" err="1" smtClean="0">
                <a:solidFill>
                  <a:srgbClr val="002060"/>
                </a:solidFill>
                <a:latin typeface="AGReverence-Oblique" panose="020B7200000000000000" pitchFamily="34" charset="0"/>
              </a:rPr>
              <a:t>уч.год</a:t>
            </a:r>
            <a:endParaRPr lang="ru-RU" sz="5400" dirty="0">
              <a:solidFill>
                <a:srgbClr val="002060"/>
              </a:solidFill>
              <a:latin typeface="AGReverence-Obliqu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152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2359742" y="1264356"/>
            <a:ext cx="22476542" cy="1263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ru-RU" sz="5689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80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«Детский дизайн» определяется специалистами как общественно </a:t>
            </a:r>
            <a:r>
              <a:rPr lang="ru-RU" sz="8000" b="1" dirty="0" smtClean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полезное художественно </a:t>
            </a:r>
            <a:r>
              <a:rPr lang="ru-RU" sz="80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– декоративное творчество, способствующее </a:t>
            </a:r>
            <a:r>
              <a:rPr lang="ru-RU" sz="8000" b="1" dirty="0" smtClean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обогащению специфически </a:t>
            </a:r>
            <a:r>
              <a:rPr lang="ru-RU" sz="80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детских форм деятельности и общения</a:t>
            </a:r>
            <a:r>
              <a:rPr lang="ru-RU" sz="8000" b="1" dirty="0" smtClean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8000" b="1" i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 Это</a:t>
            </a:r>
            <a:r>
              <a:rPr lang="ru-RU" sz="80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 новая художественно – продуктивная деятельность, которая понимается как проектное мышление самого широкого диапазона. В дизайне важны не только развитие замысла, но и планирование результата, что способствует общему развитию ребенка.</a:t>
            </a:r>
          </a:p>
          <a:p>
            <a:pPr>
              <a:lnSpc>
                <a:spcPct val="107000"/>
              </a:lnSpc>
            </a:pPr>
            <a:endParaRPr lang="ru-RU" sz="4267" dirty="0">
              <a:latin typeface="AGReverance" panose="020B0604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56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386348" y="707924"/>
            <a:ext cx="26104646" cy="14453418"/>
          </a:xfrm>
        </p:spPr>
        <p:txBody>
          <a:bodyPr>
            <a:normAutofit fontScale="92500" lnSpcReduction="10000"/>
          </a:bodyPr>
          <a:lstStyle/>
          <a:p>
            <a:r>
              <a:rPr lang="ru-RU" sz="8600" b="1" dirty="0">
                <a:solidFill>
                  <a:srgbClr val="002060"/>
                </a:solidFill>
              </a:rPr>
              <a:t>Цель:</a:t>
            </a:r>
            <a:r>
              <a:rPr lang="ru-RU" sz="6600" dirty="0"/>
              <a:t> развитие творческого потенциала  каждого ребенка, стремления  к самосовершенствованию и самореализации через </a:t>
            </a:r>
            <a:r>
              <a:rPr lang="ru-RU" sz="6600" dirty="0" err="1"/>
              <a:t>проектно</a:t>
            </a:r>
            <a:r>
              <a:rPr lang="ru-RU" sz="6600" dirty="0"/>
              <a:t> – художественную деятельность (дизайн). </a:t>
            </a:r>
          </a:p>
          <a:p>
            <a:r>
              <a:rPr lang="ru-RU" sz="8600" b="1" dirty="0" smtClean="0">
                <a:solidFill>
                  <a:srgbClr val="002060"/>
                </a:solidFill>
              </a:rPr>
              <a:t>Задачи :</a:t>
            </a:r>
            <a:endParaRPr lang="ru-RU" sz="8600" b="1" dirty="0">
              <a:solidFill>
                <a:srgbClr val="002060"/>
              </a:solidFill>
            </a:endParaRPr>
          </a:p>
          <a:p>
            <a:r>
              <a:rPr lang="ru-RU" dirty="0" smtClean="0"/>
              <a:t>Формирование интереса </a:t>
            </a:r>
            <a:r>
              <a:rPr lang="ru-RU" dirty="0"/>
              <a:t>дошкольников к проектно – художественной деятельности (дизайну) через доступные виды декоративно– прикладной деятельности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Развитие фантазии, </a:t>
            </a:r>
            <a:r>
              <a:rPr lang="ru-RU" dirty="0"/>
              <a:t>творческое </a:t>
            </a:r>
            <a:r>
              <a:rPr lang="ru-RU" dirty="0" smtClean="0"/>
              <a:t>воображения </a:t>
            </a:r>
            <a:r>
              <a:rPr lang="ru-RU" dirty="0"/>
              <a:t>,  </a:t>
            </a:r>
            <a:r>
              <a:rPr lang="ru-RU" dirty="0" smtClean="0"/>
              <a:t>образного мышления, мелкой моторики рук</a:t>
            </a:r>
            <a:r>
              <a:rPr lang="ru-RU" dirty="0"/>
              <a:t>, в ходе работы с различными материалами (бумагой и картоном, с тканью, </a:t>
            </a:r>
            <a:r>
              <a:rPr lang="ru-RU" dirty="0" smtClean="0"/>
              <a:t>       бросовым </a:t>
            </a:r>
            <a:r>
              <a:rPr lang="ru-RU" dirty="0"/>
              <a:t>материалом и др.)</a:t>
            </a:r>
          </a:p>
          <a:p>
            <a:r>
              <a:rPr lang="ru-RU" dirty="0" smtClean="0"/>
              <a:t>Формирование умения </a:t>
            </a:r>
            <a:r>
              <a:rPr lang="ru-RU" dirty="0"/>
              <a:t>детей создавать  собственные дизайнерские арт- объекты, тем самым раскрывая индивидуальные творческие способности и познавательный потенциал дошкольников;</a:t>
            </a:r>
          </a:p>
          <a:p>
            <a:r>
              <a:rPr lang="ru-RU" dirty="0" smtClean="0"/>
              <a:t> Формирование умения </a:t>
            </a:r>
            <a:r>
              <a:rPr lang="ru-RU" dirty="0"/>
              <a:t>находить новое , нестандартное применение знакомым вещам и предметам, наполнять их новым цветовым решением, дополняя деталями , выполненными в различных техниках из различных материалов.</a:t>
            </a:r>
          </a:p>
          <a:p>
            <a:r>
              <a:rPr lang="ru-RU" dirty="0" smtClean="0"/>
              <a:t> Развитие коммуникативных навыков </a:t>
            </a:r>
            <a:r>
              <a:rPr lang="ru-RU" dirty="0"/>
              <a:t>дошкольников</a:t>
            </a:r>
            <a:r>
              <a:rPr lang="ru-RU" dirty="0" smtClean="0"/>
              <a:t>, </a:t>
            </a:r>
            <a:r>
              <a:rPr lang="ru-RU" dirty="0"/>
              <a:t>умение работать в команде. </a:t>
            </a:r>
          </a:p>
        </p:txBody>
      </p:sp>
    </p:spTree>
    <p:extLst>
      <p:ext uri="{BB962C8B-B14F-4D97-AF65-F5344CB8AC3E}">
        <p14:creationId xmlns:p14="http://schemas.microsoft.com/office/powerpoint/2010/main" xmlns="" val="241617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b="1" dirty="0" smtClean="0">
                <a:solidFill>
                  <a:srgbClr val="002060"/>
                </a:solidFill>
              </a:rPr>
              <a:t>Актуальность</a:t>
            </a:r>
            <a:endParaRPr lang="ru-RU" sz="80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18735" y="3274142"/>
            <a:ext cx="22270065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dirty="0">
                <a:latin typeface="AGReverance" panose="020B0604020202020204"/>
              </a:rPr>
              <a:t>Для художественного творчества детей характерен поиск, непосредственность и яркость передачи впечатлений</a:t>
            </a:r>
            <a:r>
              <a:rPr lang="ru-RU" sz="6600" dirty="0" smtClean="0">
                <a:latin typeface="AGReverance" panose="020B0604020202020204"/>
              </a:rPr>
              <a:t>.</a:t>
            </a:r>
          </a:p>
          <a:p>
            <a:pPr algn="ctr"/>
            <a:r>
              <a:rPr lang="ru-RU" sz="6600" dirty="0" smtClean="0">
                <a:latin typeface="AGReverance" panose="020B0604020202020204"/>
              </a:rPr>
              <a:t> </a:t>
            </a:r>
            <a:r>
              <a:rPr lang="ru-RU" sz="6600" dirty="0">
                <a:latin typeface="AGReverance" panose="020B0604020202020204"/>
              </a:rPr>
              <a:t>Дети любят экспериментировать  с  художественным и бросовым материалами, перестраивают свою деятельность в зависимости от получаемого результата, который могут сами оценить и при необходимости находят пути исправления недостатков. </a:t>
            </a:r>
            <a:endParaRPr lang="ru-RU" sz="6600" dirty="0" smtClean="0">
              <a:latin typeface="AGReverance" panose="020B0604020202020204"/>
            </a:endParaRPr>
          </a:p>
          <a:p>
            <a:pPr algn="ctr"/>
            <a:r>
              <a:rPr lang="ru-RU" sz="6600" dirty="0" smtClean="0">
                <a:latin typeface="AGReverance" panose="020B0604020202020204"/>
              </a:rPr>
              <a:t>Это </a:t>
            </a:r>
            <a:r>
              <a:rPr lang="ru-RU" sz="6600" dirty="0">
                <a:latin typeface="AGReverance" panose="020B0604020202020204"/>
              </a:rPr>
              <a:t>все могут дать ребенку занятия дизайном. </a:t>
            </a:r>
          </a:p>
        </p:txBody>
      </p:sp>
    </p:spTree>
    <p:extLst>
      <p:ext uri="{BB962C8B-B14F-4D97-AF65-F5344CB8AC3E}">
        <p14:creationId xmlns:p14="http://schemas.microsoft.com/office/powerpoint/2010/main" xmlns="" val="291413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b="1" dirty="0" smtClean="0">
                <a:solidFill>
                  <a:srgbClr val="002060"/>
                </a:solidFill>
              </a:rPr>
              <a:t>Принципы </a:t>
            </a:r>
            <a:endParaRPr lang="ru-RU" sz="96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6796" y="3185653"/>
            <a:ext cx="24925258" cy="114560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lvl="0"/>
            <a:r>
              <a:rPr lang="ru-RU" dirty="0"/>
              <a:t>Наглядность </a:t>
            </a:r>
            <a:endParaRPr lang="ru-RU" dirty="0" smtClean="0"/>
          </a:p>
          <a:p>
            <a:pPr lvl="0"/>
            <a:r>
              <a:rPr lang="ru-RU" dirty="0" err="1" smtClean="0"/>
              <a:t>Поэтапность</a:t>
            </a:r>
            <a:endParaRPr lang="ru-RU" dirty="0"/>
          </a:p>
          <a:p>
            <a:pPr lvl="0"/>
            <a:r>
              <a:rPr lang="ru-RU" dirty="0"/>
              <a:t>Успешность</a:t>
            </a:r>
          </a:p>
          <a:p>
            <a:pPr lvl="0"/>
            <a:r>
              <a:rPr lang="ru-RU" dirty="0" err="1"/>
              <a:t>Коммуникативность</a:t>
            </a:r>
            <a:endParaRPr lang="ru-RU" dirty="0"/>
          </a:p>
          <a:p>
            <a:pPr lvl="0"/>
            <a:r>
              <a:rPr lang="ru-RU" dirty="0"/>
              <a:t>Интеграция различных видов детской деятельности</a:t>
            </a:r>
          </a:p>
          <a:p>
            <a:pPr lvl="0"/>
            <a:r>
              <a:rPr lang="ru-RU" dirty="0"/>
              <a:t>Свобода и самостоятельность</a:t>
            </a:r>
          </a:p>
          <a:p>
            <a:pPr lvl="0"/>
            <a:r>
              <a:rPr lang="ru-RU" dirty="0"/>
              <a:t>Результативность и гарантированность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5357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ru-RU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О</a:t>
            </a:r>
            <a:r>
              <a:rPr lang="en-US" sz="8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сновные</a:t>
            </a:r>
            <a:r>
              <a:rPr lang="en-US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этапы</a:t>
            </a:r>
            <a:r>
              <a:rPr lang="en-US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знакомства</a:t>
            </a:r>
            <a:r>
              <a:rPr lang="en-US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детей</a:t>
            </a:r>
            <a:r>
              <a:rPr lang="en-US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 с </a:t>
            </a:r>
            <a:r>
              <a:rPr lang="en-US" sz="8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дизайном</a:t>
            </a:r>
            <a:r>
              <a:rPr lang="en-US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:</a:t>
            </a:r>
            <a:endParaRPr lang="ru-RU" sz="80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sz="7200" dirty="0">
                <a:cs typeface="Times New Roman" panose="02020603050405020304" pitchFamily="18" charset="0"/>
              </a:rPr>
              <a:t> </a:t>
            </a:r>
            <a:r>
              <a:rPr lang="en-US" sz="7200" dirty="0" err="1" smtClean="0">
                <a:cs typeface="Times New Roman" panose="02020603050405020304" pitchFamily="18" charset="0"/>
              </a:rPr>
              <a:t>Знакомство</a:t>
            </a:r>
            <a:r>
              <a:rPr lang="ru-RU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>
                <a:cs typeface="Times New Roman" panose="02020603050405020304" pitchFamily="18" charset="0"/>
              </a:rPr>
              <a:t>с </a:t>
            </a:r>
            <a:r>
              <a:rPr lang="en-US" sz="7200" dirty="0" err="1">
                <a:cs typeface="Times New Roman" panose="02020603050405020304" pitchFamily="18" charset="0"/>
              </a:rPr>
              <a:t>основными</a:t>
            </a:r>
            <a:r>
              <a:rPr lang="en-US" sz="7200" dirty="0">
                <a:cs typeface="Times New Roman" panose="02020603050405020304" pitchFamily="18" charset="0"/>
              </a:rPr>
              <a:t>  </a:t>
            </a:r>
            <a:r>
              <a:rPr lang="en-US" sz="7200" dirty="0" err="1">
                <a:cs typeface="Times New Roman" panose="02020603050405020304" pitchFamily="18" charset="0"/>
              </a:rPr>
              <a:t>понятиями</a:t>
            </a:r>
            <a:r>
              <a:rPr lang="en-US" sz="7200" dirty="0">
                <a:cs typeface="Times New Roman" panose="02020603050405020304" pitchFamily="18" charset="0"/>
              </a:rPr>
              <a:t>  </a:t>
            </a:r>
            <a:r>
              <a:rPr lang="en-US" sz="7200" dirty="0" err="1">
                <a:cs typeface="Times New Roman" panose="02020603050405020304" pitchFamily="18" charset="0"/>
              </a:rPr>
              <a:t>дизайна</a:t>
            </a:r>
            <a:r>
              <a:rPr lang="en-US" sz="7200" dirty="0">
                <a:cs typeface="Times New Roman" panose="02020603050405020304" pitchFamily="18" charset="0"/>
              </a:rPr>
              <a:t> (</a:t>
            </a:r>
            <a:r>
              <a:rPr lang="en-US" sz="7200" dirty="0" err="1">
                <a:cs typeface="Times New Roman" panose="02020603050405020304" pitchFamily="18" charset="0"/>
              </a:rPr>
              <a:t>замысел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гармония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композиция</a:t>
            </a:r>
            <a:r>
              <a:rPr lang="en-US" sz="7200" dirty="0">
                <a:cs typeface="Times New Roman" panose="02020603050405020304" pitchFamily="18" charset="0"/>
              </a:rPr>
              <a:t>) </a:t>
            </a:r>
            <a:r>
              <a:rPr lang="en-US" sz="7200" dirty="0" smtClean="0">
                <a:cs typeface="Times New Roman" panose="02020603050405020304" pitchFamily="18" charset="0"/>
              </a:rPr>
              <a:t>и </a:t>
            </a:r>
            <a:r>
              <a:rPr lang="en-US" sz="7200" dirty="0" err="1">
                <a:cs typeface="Times New Roman" panose="02020603050405020304" pitchFamily="18" charset="0"/>
              </a:rPr>
              <a:t>композиции</a:t>
            </a:r>
            <a:r>
              <a:rPr lang="en-US" sz="7200" dirty="0">
                <a:cs typeface="Times New Roman" panose="02020603050405020304" pitchFamily="18" charset="0"/>
              </a:rPr>
              <a:t>  </a:t>
            </a:r>
            <a:r>
              <a:rPr lang="en-US" sz="7200" dirty="0" smtClean="0">
                <a:cs typeface="Times New Roman" panose="02020603050405020304" pitchFamily="18" charset="0"/>
              </a:rPr>
              <a:t>(</a:t>
            </a:r>
            <a:r>
              <a:rPr lang="ru-RU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 err="1" smtClean="0">
                <a:cs typeface="Times New Roman" panose="02020603050405020304" pitchFamily="18" charset="0"/>
              </a:rPr>
              <a:t>пространство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линия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ru-RU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 err="1" smtClean="0">
                <a:cs typeface="Times New Roman" panose="02020603050405020304" pitchFamily="18" charset="0"/>
              </a:rPr>
              <a:t>пятно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форма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цвет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фактура</a:t>
            </a:r>
            <a:r>
              <a:rPr lang="en-US" sz="7200" dirty="0">
                <a:cs typeface="Times New Roman" panose="02020603050405020304" pitchFamily="18" charset="0"/>
              </a:rPr>
              <a:t>).  </a:t>
            </a:r>
            <a:r>
              <a:rPr lang="en-US" sz="7200" dirty="0" err="1">
                <a:cs typeface="Times New Roman" panose="02020603050405020304" pitchFamily="18" charset="0"/>
              </a:rPr>
              <a:t>Знакомство</a:t>
            </a:r>
            <a:r>
              <a:rPr lang="en-US" sz="7200" dirty="0">
                <a:cs typeface="Times New Roman" panose="02020603050405020304" pitchFamily="18" charset="0"/>
              </a:rPr>
              <a:t> с </a:t>
            </a:r>
            <a:r>
              <a:rPr lang="en-US" sz="7200" dirty="0" err="1">
                <a:cs typeface="Times New Roman" panose="02020603050405020304" pitchFamily="18" charset="0"/>
              </a:rPr>
              <a:t>основными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профессиями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дизайн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индустрии</a:t>
            </a:r>
            <a:r>
              <a:rPr lang="en-US" sz="7200" dirty="0">
                <a:cs typeface="Times New Roman" panose="02020603050405020304" pitchFamily="18" charset="0"/>
              </a:rPr>
              <a:t> (</a:t>
            </a:r>
            <a:r>
              <a:rPr lang="en-US" sz="7200" dirty="0" err="1">
                <a:cs typeface="Times New Roman" panose="02020603050405020304" pitchFamily="18" charset="0"/>
              </a:rPr>
              <a:t>модельер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стилист</a:t>
            </a:r>
            <a:r>
              <a:rPr lang="en-US" sz="7200" dirty="0">
                <a:cs typeface="Times New Roman" panose="02020603050405020304" pitchFamily="18" charset="0"/>
              </a:rPr>
              <a:t>, </a:t>
            </a:r>
            <a:r>
              <a:rPr lang="en-US" sz="7200" dirty="0" err="1">
                <a:cs typeface="Times New Roman" panose="02020603050405020304" pitchFamily="18" charset="0"/>
              </a:rPr>
              <a:t>архитектор</a:t>
            </a:r>
            <a:r>
              <a:rPr lang="en-US" sz="7200" dirty="0">
                <a:cs typeface="Times New Roman" panose="02020603050405020304" pitchFamily="18" charset="0"/>
              </a:rPr>
              <a:t>)</a:t>
            </a:r>
          </a:p>
          <a:p>
            <a:pPr>
              <a:defRPr/>
            </a:pPr>
            <a:r>
              <a:rPr lang="en-US" sz="7200" dirty="0">
                <a:cs typeface="Times New Roman" panose="02020603050405020304" pitchFamily="18" charset="0"/>
              </a:rPr>
              <a:t> </a:t>
            </a:r>
            <a:r>
              <a:rPr lang="en-US" sz="7200" dirty="0" err="1">
                <a:cs typeface="Times New Roman" panose="02020603050405020304" pitchFamily="18" charset="0"/>
              </a:rPr>
              <a:t>Изучение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технологии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выполнения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различных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творческих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работ</a:t>
            </a:r>
            <a:r>
              <a:rPr lang="en-US" sz="7200" dirty="0"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7200" dirty="0" err="1">
                <a:cs typeface="Times New Roman" panose="02020603050405020304" pitchFamily="18" charset="0"/>
              </a:rPr>
              <a:t>Использование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правил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оформления</a:t>
            </a:r>
            <a:r>
              <a:rPr lang="en-US" sz="7200" dirty="0">
                <a:cs typeface="Times New Roman" panose="02020603050405020304" pitchFamily="18" charset="0"/>
              </a:rPr>
              <a:t>  </a:t>
            </a:r>
            <a:r>
              <a:rPr lang="en-US" sz="7200" dirty="0" err="1">
                <a:cs typeface="Times New Roman" panose="02020603050405020304" pitchFamily="18" charset="0"/>
              </a:rPr>
              <a:t>готового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изделия</a:t>
            </a:r>
            <a:r>
              <a:rPr lang="en-US" sz="7200" dirty="0"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7200" dirty="0" err="1">
                <a:cs typeface="Times New Roman" panose="02020603050405020304" pitchFamily="18" charset="0"/>
              </a:rPr>
              <a:t>Введение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технологий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дизайна</a:t>
            </a:r>
            <a:r>
              <a:rPr lang="en-US" sz="7200" dirty="0"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7200" dirty="0" err="1">
                <a:cs typeface="Times New Roman" panose="02020603050405020304" pitchFamily="18" charset="0"/>
              </a:rPr>
              <a:t>Создание</a:t>
            </a:r>
            <a:r>
              <a:rPr lang="en-US" sz="7200" dirty="0">
                <a:cs typeface="Times New Roman" panose="02020603050405020304" pitchFamily="18" charset="0"/>
              </a:rPr>
              <a:t>  </a:t>
            </a:r>
            <a:r>
              <a:rPr lang="en-US" sz="7200" dirty="0" err="1">
                <a:cs typeface="Times New Roman" panose="02020603050405020304" pitchFamily="18" charset="0"/>
              </a:rPr>
              <a:t>изделий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по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собственному</a:t>
            </a:r>
            <a:r>
              <a:rPr lang="en-US" sz="7200" dirty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замыслу</a:t>
            </a:r>
            <a:r>
              <a:rPr lang="en-US" sz="7200" dirty="0"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7200" dirty="0" err="1" smtClean="0">
                <a:cs typeface="Times New Roman" panose="02020603050405020304" pitchFamily="18" charset="0"/>
              </a:rPr>
              <a:t>Оценивание</a:t>
            </a:r>
            <a:r>
              <a:rPr lang="en-US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 err="1" smtClean="0">
                <a:cs typeface="Times New Roman" panose="02020603050405020304" pitchFamily="18" charset="0"/>
              </a:rPr>
              <a:t>результата</a:t>
            </a:r>
            <a:r>
              <a:rPr lang="ru-RU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 err="1" smtClean="0">
                <a:cs typeface="Times New Roman" panose="02020603050405020304" pitchFamily="18" charset="0"/>
              </a:rPr>
              <a:t>своей</a:t>
            </a:r>
            <a:r>
              <a:rPr lang="en-US" sz="7200" dirty="0" smtClean="0"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cs typeface="Times New Roman" panose="02020603050405020304" pitchFamily="18" charset="0"/>
              </a:rPr>
              <a:t>работы</a:t>
            </a:r>
            <a:r>
              <a:rPr lang="en-US" sz="7200" dirty="0"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81595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6796" y="865483"/>
            <a:ext cx="24925258" cy="1730233"/>
          </a:xfrm>
        </p:spPr>
        <p:txBody>
          <a:bodyPr>
            <a:normAutofit/>
          </a:bodyPr>
          <a:lstStyle/>
          <a:p>
            <a:pPr algn="ctr"/>
            <a:r>
              <a:rPr lang="ru-RU" sz="9600" b="1" dirty="0" smtClean="0">
                <a:solidFill>
                  <a:srgbClr val="002060"/>
                </a:solidFill>
              </a:rPr>
              <a:t>Методы и приемы</a:t>
            </a:r>
            <a:endParaRPr lang="ru-RU" sz="96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6796" y="2595715"/>
            <a:ext cx="24925258" cy="13126065"/>
          </a:xfrm>
        </p:spPr>
        <p:txBody>
          <a:bodyPr numCol="2">
            <a:normAutofit fontScale="9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Информационно-рецептивный</a:t>
            </a:r>
            <a:endParaRPr lang="ru-RU" b="1" dirty="0">
              <a:solidFill>
                <a:srgbClr val="002060"/>
              </a:solidFill>
            </a:endParaRPr>
          </a:p>
          <a:p>
            <a:pPr>
              <a:lnSpc>
                <a:spcPct val="110000"/>
              </a:lnSpc>
            </a:pPr>
            <a:r>
              <a:rPr lang="ru-RU" dirty="0" smtClean="0"/>
              <a:t>Экскурсии, прогулки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Видео, презентации </a:t>
            </a:r>
          </a:p>
          <a:p>
            <a:pPr>
              <a:lnSpc>
                <a:spcPct val="110000"/>
              </a:lnSpc>
            </a:pPr>
            <a:r>
              <a:rPr lang="ru-RU" dirty="0"/>
              <a:t>Художественное </a:t>
            </a:r>
            <a:r>
              <a:rPr lang="ru-RU" dirty="0" smtClean="0"/>
              <a:t>слово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Слушание музыкальных произведений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Знакомство с произведениями изобразительного искусства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 Обследование предмета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ru-RU" dirty="0" smtClean="0"/>
              <a:t>Объяснение, разъяснение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Показ способов действия</a:t>
            </a:r>
          </a:p>
          <a:p>
            <a:pPr>
              <a:lnSpc>
                <a:spcPct val="110000"/>
              </a:lnSpc>
            </a:pPr>
            <a:r>
              <a:rPr lang="ru-RU" dirty="0" smtClean="0"/>
              <a:t>Поисковые вопросы </a:t>
            </a:r>
          </a:p>
          <a:p>
            <a:pPr>
              <a:lnSpc>
                <a:spcPct val="110000"/>
              </a:lnSpc>
            </a:pPr>
            <a:endParaRPr lang="ru-RU" dirty="0" smtClean="0"/>
          </a:p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Исследовательский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dirty="0" smtClean="0"/>
              <a:t>Ребенок проводит исследование:</a:t>
            </a:r>
          </a:p>
          <a:p>
            <a:r>
              <a:rPr lang="ru-RU" dirty="0" smtClean="0"/>
              <a:t>Какой взять фон, форму и формат бумаги</a:t>
            </a:r>
          </a:p>
          <a:p>
            <a:r>
              <a:rPr lang="ru-RU" dirty="0"/>
              <a:t>К</a:t>
            </a:r>
            <a:r>
              <a:rPr lang="ru-RU" dirty="0" smtClean="0"/>
              <a:t>акие лучше использовать изобразительные материалы</a:t>
            </a:r>
          </a:p>
          <a:p>
            <a:r>
              <a:rPr lang="ru-RU" dirty="0" smtClean="0"/>
              <a:t>Как можно получить разнообразные цвета, оттенки</a:t>
            </a:r>
          </a:p>
          <a:p>
            <a:r>
              <a:rPr lang="ru-RU" dirty="0" smtClean="0"/>
              <a:t>Как лучше расположить предметы на листе бумаги</a:t>
            </a:r>
          </a:p>
          <a:p>
            <a:r>
              <a:rPr lang="ru-RU" dirty="0" smtClean="0"/>
              <a:t>Как можно интереснее изобразить тот или иной предмет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6396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97858" y="865483"/>
            <a:ext cx="25614196" cy="3142075"/>
          </a:xfrm>
        </p:spPr>
        <p:txBody>
          <a:bodyPr>
            <a:normAutofit/>
          </a:bodyPr>
          <a:lstStyle/>
          <a:p>
            <a:pPr algn="ctr"/>
            <a:r>
              <a:rPr lang="ru-RU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Формы организации совместной </a:t>
            </a:r>
            <a:r>
              <a:rPr lang="ru-RU" sz="80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дизайн-деятельности </a:t>
            </a:r>
            <a:r>
              <a:rPr lang="ru-RU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дошкольников: </a:t>
            </a:r>
            <a:endParaRPr lang="ru-RU" sz="8000" b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57250" indent="-857250"/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объединение в общую композицию (выставку) индивидуальных работ детей, выполненных по одной теме на фронтальных </a:t>
            </a:r>
            <a:r>
              <a:rPr lang="ru-RU" sz="72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занятиях</a:t>
            </a:r>
            <a:endParaRPr lang="ru-RU" sz="7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857250" indent="-857250"/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 работа группы детей «на одном листе»: фриз, панно </a:t>
            </a:r>
            <a:r>
              <a:rPr lang="ru-RU" sz="72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 </a:t>
            </a:r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и т. п., где каждый ребёнок выполняет свою часть листа, согласовывая её с работами </a:t>
            </a:r>
            <a:r>
              <a:rPr lang="ru-RU" sz="72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сверстников</a:t>
            </a:r>
            <a:endParaRPr lang="ru-RU" sz="7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857250" indent="-857250"/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 поэтапный характер работы типа «эстафеты», «конвейера</a:t>
            </a:r>
            <a:r>
              <a:rPr lang="ru-RU" sz="72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»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xmlns="" val="382924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8000" b="1" dirty="0">
                <a:solidFill>
                  <a:srgbClr val="002060"/>
                </a:solidFill>
              </a:rPr>
              <a:t>Для успешной работы с детьми необходимо организовать:</a:t>
            </a:r>
            <a:br>
              <a:rPr lang="ru-RU" sz="8000" b="1" dirty="0">
                <a:solidFill>
                  <a:srgbClr val="002060"/>
                </a:solidFill>
              </a:rPr>
            </a:br>
            <a:endParaRPr lang="ru-RU" sz="8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/>
              <a:t>Эстетически </a:t>
            </a:r>
            <a:r>
              <a:rPr lang="ru-RU" b="1" dirty="0"/>
              <a:t>грамотную среду</a:t>
            </a:r>
            <a:r>
              <a:rPr lang="ru-RU" dirty="0"/>
              <a:t> (красивый интерьер, предметы и пособия искусства, зонирование и одомашнивание детских помещений).</a:t>
            </a:r>
          </a:p>
          <a:p>
            <a:pPr lvl="0"/>
            <a:r>
              <a:rPr lang="ru-RU" b="1" dirty="0"/>
              <a:t>Художественно-декоративную деятельность</a:t>
            </a:r>
            <a:r>
              <a:rPr lang="ru-RU" dirty="0"/>
              <a:t> ребенка, используя его знания и опыт в </a:t>
            </a:r>
            <a:r>
              <a:rPr lang="ru-RU" dirty="0" err="1"/>
              <a:t>изодеятельности</a:t>
            </a:r>
            <a:r>
              <a:rPr lang="ru-RU" dirty="0"/>
              <a:t>.</a:t>
            </a:r>
          </a:p>
          <a:p>
            <a:pPr lvl="0"/>
            <a:r>
              <a:rPr lang="ru-RU" b="1" dirty="0"/>
              <a:t>Наблюдения природных объектов, предметной среды, результатов собственной дизайн-деятельности</a:t>
            </a:r>
            <a:r>
              <a:rPr lang="ru-RU" dirty="0"/>
              <a:t> </a:t>
            </a:r>
            <a:r>
              <a:rPr lang="ru-RU" b="1" dirty="0"/>
              <a:t>и любование ими.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5108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8000" b="1" dirty="0">
                <a:solidFill>
                  <a:srgbClr val="002060"/>
                </a:solidFill>
                <a:cs typeface="Times New Roman" panose="02020603050405020304" pitchFamily="18" charset="0"/>
              </a:rPr>
              <a:t>Педагог – руководитель детей и непосредственный участник дизайн-деятельности организует выполнение: </a:t>
            </a:r>
            <a:endParaRPr lang="ru-RU" sz="8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57250" indent="-857250"/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заданий с установкой «дорисуй», «докрась», «дострой», где ребёнок проявляет себя «фрагментарно», подражая </a:t>
            </a:r>
            <a:r>
              <a:rPr lang="ru-RU" sz="72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мастеру</a:t>
            </a:r>
            <a:endParaRPr lang="ru-RU" sz="7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857250" indent="-857250"/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заданий с установкой на результат сотворчества, где он более </a:t>
            </a:r>
            <a:r>
              <a:rPr lang="ru-RU" sz="7200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самостоятелен</a:t>
            </a:r>
            <a:endParaRPr lang="ru-RU" sz="7200" dirty="0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marL="857250" indent="-857250"/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заданий, требующих полной самостоятельности ребёнка в творческом поиске, где он уже сам планирует свои действия. </a:t>
            </a:r>
            <a:r>
              <a:rPr lang="ru-RU" sz="7200" i="1" dirty="0">
                <a:solidFill>
                  <a:srgbClr val="000000"/>
                </a:solidFill>
                <a:cs typeface="Times New Roman" panose="02020603050405020304" pitchFamily="18" charset="0"/>
              </a:rPr>
              <a:t>Прямое руководство педагога в этом случае меняется на косвенное, опосредованно и тактично координирующее деятельность </a:t>
            </a:r>
            <a:r>
              <a:rPr lang="ru-RU" sz="7200" i="1" dirty="0" smtClean="0">
                <a:solidFill>
                  <a:srgbClr val="000000"/>
                </a:solidFill>
                <a:cs typeface="Times New Roman" panose="02020603050405020304" pitchFamily="18" charset="0"/>
              </a:rPr>
              <a:t>ребёнка</a:t>
            </a:r>
            <a:endParaRPr lang="ru-RU" sz="7200" i="1" dirty="0"/>
          </a:p>
        </p:txBody>
      </p:sp>
    </p:spTree>
    <p:extLst>
      <p:ext uri="{BB962C8B-B14F-4D97-AF65-F5344CB8AC3E}">
        <p14:creationId xmlns:p14="http://schemas.microsoft.com/office/powerpoint/2010/main" xmlns="" val="53519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b="1" dirty="0">
                <a:solidFill>
                  <a:srgbClr val="002060"/>
                </a:solidFill>
                <a:cs typeface="Times New Roman" panose="02020603050405020304" pitchFamily="18" charset="0"/>
              </a:rPr>
              <a:t>Педагог должен помнить, </a:t>
            </a:r>
            <a:r>
              <a:rPr lang="ru-RU" sz="9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что </a:t>
            </a:r>
            <a:r>
              <a:rPr lang="ru-RU" sz="9600" b="1" dirty="0">
                <a:solidFill>
                  <a:srgbClr val="002060"/>
                </a:solidFill>
                <a:cs typeface="Times New Roman" panose="02020603050405020304" pitchFamily="18" charset="0"/>
              </a:rPr>
              <a:t>нельзя: </a:t>
            </a:r>
            <a:endParaRPr lang="ru-RU" sz="96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</a:pPr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предъявлять к детям завышенные требования, перегружая заданиями значительной сложности и объёма, </a:t>
            </a:r>
          </a:p>
          <a:p>
            <a:pPr>
              <a:lnSpc>
                <a:spcPct val="107000"/>
              </a:lnSpc>
            </a:pPr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нельзя «улучшать» детские работы без ведома и согласия автора.  (</a:t>
            </a:r>
            <a:r>
              <a:rPr lang="ru-RU" sz="7200" i="1" dirty="0">
                <a:solidFill>
                  <a:srgbClr val="000000"/>
                </a:solidFill>
                <a:cs typeface="Times New Roman" panose="02020603050405020304" pitchFamily="18" charset="0"/>
              </a:rPr>
              <a:t>Устные рекомендации по доработке малыш охотно выполняет сам)</a:t>
            </a:r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</a:pPr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Нельзя останавливать его работу, предлагая другое задание, мешать исполнить задуманное до конца. </a:t>
            </a:r>
          </a:p>
          <a:p>
            <a:pPr>
              <a:lnSpc>
                <a:spcPct val="107000"/>
              </a:lnSpc>
            </a:pPr>
            <a:r>
              <a:rPr lang="ru-RU" sz="7200" dirty="0">
                <a:solidFill>
                  <a:srgbClr val="000000"/>
                </a:solidFill>
                <a:cs typeface="Times New Roman" panose="02020603050405020304" pitchFamily="18" charset="0"/>
              </a:rPr>
              <a:t>Нельзя захваливать или подчёркивать недостатки ребёнка.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0499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356852" y="825910"/>
            <a:ext cx="24452825" cy="13850528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rgbClr val="002060"/>
                </a:solidFill>
              </a:rPr>
              <a:t>Дизайн-это необычный взгляд на обычные вещи. Главное для дизайнера — нестандартность мышления, фантазия, воображение, умение сочетать цвет и форму. Из этого следует, что для того, чтобы ребенок стал дизайнером, в первую очередь нужно развивать у него  воображение, поощрять нестандартное видение окружающего </a:t>
            </a:r>
            <a:r>
              <a:rPr lang="ru-RU" sz="6000" b="1" dirty="0" smtClean="0">
                <a:solidFill>
                  <a:srgbClr val="002060"/>
                </a:solidFill>
              </a:rPr>
              <a:t>мира</a:t>
            </a:r>
            <a:r>
              <a:rPr lang="ru-RU" sz="6000" b="1" dirty="0" smtClean="0"/>
              <a:t>. </a:t>
            </a:r>
            <a:r>
              <a:rPr lang="ru-RU" sz="6000" dirty="0" smtClean="0"/>
              <a:t>У </a:t>
            </a:r>
            <a:r>
              <a:rPr lang="ru-RU" sz="6000" dirty="0"/>
              <a:t>младших </a:t>
            </a:r>
            <a:r>
              <a:rPr lang="ru-RU" sz="6000" dirty="0" smtClean="0"/>
              <a:t>дошкольников 3-4 лет </a:t>
            </a:r>
            <a:r>
              <a:rPr lang="ru-RU" sz="6000" dirty="0"/>
              <a:t>накапливается определённый запас представлений о разнообразных свойствах предметов, явлениях окружающей действительности и о себе самом. Занятие детским дизайном </a:t>
            </a:r>
            <a:r>
              <a:rPr lang="ru-RU" sz="6000" dirty="0" smtClean="0"/>
              <a:t>несомненно способствую </a:t>
            </a:r>
            <a:r>
              <a:rPr lang="ru-RU" sz="6000" dirty="0"/>
              <a:t>развитию   у детей интеллекта, культуры речи и общения, способности к анализу и обобщению, творческих способностей – пространственное воображение, </a:t>
            </a:r>
            <a:r>
              <a:rPr lang="ru-RU" sz="6000" dirty="0" err="1"/>
              <a:t>проектно</a:t>
            </a:r>
            <a:r>
              <a:rPr lang="ru-RU" sz="6000" dirty="0"/>
              <a:t> – образного мышления</a:t>
            </a:r>
            <a:r>
              <a:rPr lang="ru-RU" sz="6000" dirty="0" smtClean="0"/>
              <a:t>.                </a:t>
            </a:r>
            <a:r>
              <a:rPr lang="ru-RU" sz="6000" dirty="0"/>
              <a:t>Дети </a:t>
            </a:r>
            <a:r>
              <a:rPr lang="ru-RU" sz="6000" dirty="0" smtClean="0"/>
              <a:t>начинают </a:t>
            </a:r>
            <a:r>
              <a:rPr lang="ru-RU" sz="6000" dirty="0"/>
              <a:t>осознавать свое соавторство, </a:t>
            </a:r>
            <a:r>
              <a:rPr lang="ru-RU" sz="6000" dirty="0" smtClean="0"/>
              <a:t>авторскую                  компетентность</a:t>
            </a:r>
            <a:r>
              <a:rPr lang="ru-RU" sz="6000" dirty="0"/>
              <a:t>, участвуя в создании объектов красоты</a:t>
            </a:r>
            <a:r>
              <a:rPr lang="ru-RU" sz="6000" dirty="0" smtClean="0"/>
              <a:t>,                                                      учатся </a:t>
            </a:r>
            <a:r>
              <a:rPr lang="ru-RU" sz="6000" dirty="0"/>
              <a:t>благоустраивать свой быт , используя </a:t>
            </a:r>
            <a:r>
              <a:rPr lang="ru-RU" sz="6000" dirty="0" smtClean="0"/>
              <a:t>                                  дизайнерские объекты.</a:t>
            </a:r>
            <a:endParaRPr lang="ru-RU" sz="6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10800000">
            <a:off x="18258503" y="9455508"/>
            <a:ext cx="9495930" cy="6455864"/>
          </a:xfrm>
          <a:prstGeom prst="rect">
            <a:avLst/>
          </a:prstGeom>
          <a:ln w="5715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8889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Панно «Золотая осень»</a:t>
            </a:r>
            <a:endParaRPr lang="ru-RU" dirty="0"/>
          </a:p>
        </p:txBody>
      </p:sp>
      <p:pic>
        <p:nvPicPr>
          <p:cNvPr id="4" name="Объект 3" descr="C:\Users\1\AppData\Local\Microsoft\Windows\Temporary Internet Files\Content.Word\20201014_093651.jpg"/>
          <p:cNvPicPr>
            <a:picLocks noGrp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69806" y="9074937"/>
            <a:ext cx="5279923" cy="4205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1\AppData\Local\Microsoft\Windows\Temporary Internet Files\Content.Word\20200928_104418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6795" y="3598606"/>
            <a:ext cx="5062933" cy="3984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G:\DCIM\108NIKON\DSCN5429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290811" y="8826909"/>
            <a:ext cx="5940425" cy="4453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Объект 8" descr="C:\Users\1\AppData\Local\Microsoft\Windows\Temporary Internet Files\Content.Word\20201015_090836.jpg"/>
          <p:cNvPicPr>
            <a:picLocks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10020419" y="3372430"/>
            <a:ext cx="3984637" cy="4436996"/>
          </a:xfrm>
          <a:prstGeom prst="rect">
            <a:avLst/>
          </a:prstGeom>
          <a:solidFill>
            <a:srgbClr val="FFC000"/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Объект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5400000">
            <a:off x="12921319" y="3694745"/>
            <a:ext cx="14207369" cy="8548845"/>
          </a:xfrm>
          <a:prstGeom prst="rect">
            <a:avLst/>
          </a:prstGeom>
          <a:solidFill>
            <a:srgbClr val="FFC000"/>
          </a:solidFill>
          <a:ln w="76200"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91102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Панно «Первый снег»</a:t>
            </a:r>
            <a:endParaRPr lang="ru-RU" dirty="0"/>
          </a:p>
        </p:txBody>
      </p:sp>
      <p:pic>
        <p:nvPicPr>
          <p:cNvPr id="9" name="Объект 8" descr="C:\Users\1\AppData\Local\Microsoft\Windows\Temporary Internet Files\Content.Word\20201127_092107.jpg"/>
          <p:cNvPicPr>
            <a:picLocks noGrp="1"/>
          </p:cNvPicPr>
          <p:nvPr>
            <p:ph idx="1"/>
          </p:nvPr>
        </p:nvPicPr>
        <p:blipFill>
          <a:blip r:embed="rId3" cstate="email"/>
          <a:stretch>
            <a:fillRect/>
          </a:stretch>
        </p:blipFill>
        <p:spPr bwMode="auto">
          <a:xfrm rot="5400000">
            <a:off x="6361715" y="11018032"/>
            <a:ext cx="5315526" cy="4033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Объект 10" descr="C:\Users\1\AppData\Local\Microsoft\Windows\Temporary Internet Files\Content.Word\20201127_092753.jpg"/>
          <p:cNvPicPr>
            <a:picLocks noGrp="1"/>
          </p:cNvPicPr>
          <p:nvPr>
            <p:ph sz="quarter" idx="4294967295"/>
          </p:nvPr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3987975" y="1046179"/>
            <a:ext cx="12285662" cy="9036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1\AppData\Local\Microsoft\Windows\Temporary Internet Files\Content.Word\20201127_092406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1012147" y="11016381"/>
            <a:ext cx="5315524" cy="4037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Объект 8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1651329" y="4037211"/>
            <a:ext cx="4224038" cy="5632051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  <p:pic>
        <p:nvPicPr>
          <p:cNvPr id="13" name="Объект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9483" y="4037211"/>
            <a:ext cx="4302570" cy="3226927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62477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Декор «Украсим чайный сервиз»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6795" y="9115168"/>
            <a:ext cx="4227359" cy="5636479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86796" y="3667996"/>
            <a:ext cx="6451805" cy="4838854"/>
          </a:xfrm>
          <a:ln w="76200">
            <a:solidFill>
              <a:srgbClr val="FF0000"/>
            </a:solidFill>
          </a:ln>
        </p:spPr>
      </p:pic>
      <p:pic>
        <p:nvPicPr>
          <p:cNvPr id="9" name="Объект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734041" y="9819728"/>
            <a:ext cx="5636478" cy="4227359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10" name="Объект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4069961" y="3379792"/>
            <a:ext cx="13470117" cy="10102588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5380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86796" y="471949"/>
            <a:ext cx="24925258" cy="2563942"/>
          </a:xfrm>
        </p:spPr>
        <p:txBody>
          <a:bodyPr/>
          <a:lstStyle/>
          <a:p>
            <a:r>
              <a:rPr lang="ru-RU" dirty="0" smtClean="0"/>
              <a:t>Открытка на Новый год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4154457" y="1929763"/>
            <a:ext cx="12118176" cy="9087281"/>
          </a:xfrm>
          <a:ln w="76200">
            <a:solidFill>
              <a:srgbClr val="0070C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516865" y="10630790"/>
            <a:ext cx="5755817" cy="4316067"/>
          </a:xfrm>
          <a:ln w="76200">
            <a:solidFill>
              <a:srgbClr val="0070C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525092" y="3854071"/>
            <a:ext cx="5693189" cy="4269892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31011" y="10398110"/>
            <a:ext cx="6021285" cy="4515964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45391" y="3774173"/>
            <a:ext cx="5906251" cy="4429688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292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Панно «Ёлочка ночью»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47809" y="4883443"/>
            <a:ext cx="7017993" cy="5266223"/>
          </a:xfrm>
          <a:ln w="76200">
            <a:solidFill>
              <a:srgbClr val="0070C0"/>
            </a:solidFill>
          </a:ln>
        </p:spPr>
      </p:pic>
      <p:pic>
        <p:nvPicPr>
          <p:cNvPr id="7" name="Объект 6"/>
          <p:cNvPicPr>
            <a:picLocks noGrp="1" noChangeAspect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872998" y="2675286"/>
            <a:ext cx="13654620" cy="10240965"/>
          </a:xfrm>
          <a:ln w="76200">
            <a:solidFill>
              <a:srgbClr val="0070C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762175" y="8083609"/>
            <a:ext cx="7352048" cy="5514036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51844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Панно «Белая берёза»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496291" y="4204476"/>
            <a:ext cx="5932902" cy="4449677"/>
          </a:xfrm>
          <a:ln w="76200">
            <a:solidFill>
              <a:srgbClr val="0070C0"/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545960" y="5979139"/>
            <a:ext cx="7133372" cy="5350029"/>
          </a:xfrm>
          <a:ln w="76200">
            <a:solidFill>
              <a:srgbClr val="0070C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4360691" y="3117370"/>
            <a:ext cx="12196313" cy="9147234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589537" y="9426340"/>
            <a:ext cx="5746408" cy="4309806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96545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Открытка на 14 февраля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3921789" y="3775944"/>
            <a:ext cx="13702281" cy="10276711"/>
          </a:xfrm>
          <a:ln w="76200">
            <a:solidFill>
              <a:srgbClr val="FF0000"/>
            </a:solidFill>
          </a:ln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576646" y="5851115"/>
            <a:ext cx="11645900" cy="8734425"/>
          </a:xfr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04930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«Медаль для папы»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362800" y="10111008"/>
            <a:ext cx="4682790" cy="3512093"/>
          </a:xfr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8" name="Объект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283341" y="4491423"/>
            <a:ext cx="4954233" cy="3715953"/>
          </a:xfr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84426" y="4609928"/>
            <a:ext cx="4818958" cy="3614218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25883" y="10136392"/>
            <a:ext cx="4885864" cy="3664398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5400000">
            <a:off x="14273795" y="3153751"/>
            <a:ext cx="12659400" cy="9350478"/>
          </a:xfrm>
          <a:prstGeom prst="rect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142483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Поздравление для мамы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2941846" y="2791847"/>
            <a:ext cx="13751984" cy="10313988"/>
          </a:xfrm>
          <a:ln w="76200"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41543" y="6086264"/>
            <a:ext cx="9749948" cy="7312461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50" t="15210" r="8001" b="3072"/>
          <a:stretch/>
        </p:blipFill>
        <p:spPr>
          <a:xfrm rot="5400000">
            <a:off x="8937661" y="7100401"/>
            <a:ext cx="5971999" cy="4410586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790207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Космический полет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10331006" y="9042401"/>
            <a:ext cx="8236838" cy="6177629"/>
          </a:xfrm>
          <a:ln w="76200">
            <a:solidFill>
              <a:srgbClr val="7030A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11343" y="6312312"/>
            <a:ext cx="8853403" cy="6640052"/>
          </a:xfrm>
          <a:prstGeom prst="rect">
            <a:avLst/>
          </a:prstGeom>
          <a:ln w="76200">
            <a:solidFill>
              <a:srgbClr val="7030A0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14381" t="21400" r="15203" b="7037"/>
          <a:stretch>
            <a:fillRect/>
          </a:stretch>
        </p:blipFill>
        <p:spPr bwMode="auto">
          <a:xfrm rot="10800000">
            <a:off x="14718888" y="1209365"/>
            <a:ext cx="9713390" cy="7403692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7991476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«Пасхальный перезвон»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5545659" y="2787184"/>
            <a:ext cx="13751984" cy="10313988"/>
          </a:xfrm>
          <a:ln w="76200">
            <a:solidFill>
              <a:srgbClr val="FFFF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981748" y="9470634"/>
            <a:ext cx="7803160" cy="5852370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71" t="-1" r="18996" b="-1"/>
          <a:stretch/>
        </p:blipFill>
        <p:spPr>
          <a:xfrm rot="5400000">
            <a:off x="3174706" y="3878897"/>
            <a:ext cx="4275772" cy="4407558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962675" y="4431916"/>
            <a:ext cx="8726161" cy="6544621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677976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Панно «Весна»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3902703" y="2866162"/>
            <a:ext cx="13751984" cy="10313988"/>
          </a:xfrm>
          <a:ln w="76200">
            <a:solidFill>
              <a:srgbClr val="00B05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34198" y="6332011"/>
            <a:ext cx="7314107" cy="5485580"/>
          </a:xfrm>
          <a:prstGeom prst="rect">
            <a:avLst/>
          </a:prstGeom>
          <a:ln w="76200">
            <a:solidFill>
              <a:srgbClr val="00B05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2011" y="5417748"/>
            <a:ext cx="6947754" cy="5210815"/>
          </a:xfrm>
          <a:prstGeom prst="rect">
            <a:avLst/>
          </a:prstGeom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2821662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Панно «Береза весной»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6141890" y="2975487"/>
            <a:ext cx="13185058" cy="9888794"/>
          </a:xfrm>
          <a:ln w="76200">
            <a:solidFill>
              <a:srgbClr val="00B05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3253" y="5604387"/>
            <a:ext cx="8312026" cy="6234020"/>
          </a:xfrm>
          <a:prstGeom prst="rect">
            <a:avLst/>
          </a:prstGeom>
          <a:ln w="76200">
            <a:solidFill>
              <a:srgbClr val="00B050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52688" y="5074905"/>
            <a:ext cx="8538771" cy="6404078"/>
          </a:xfrm>
          <a:prstGeom prst="rect">
            <a:avLst/>
          </a:prstGeom>
          <a:ln w="76200"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9005246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865188"/>
            <a:ext cx="18199100" cy="314166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Взаимодействие с семьей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1445342" y="3984625"/>
            <a:ext cx="14010968" cy="10645775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Консультации для родителей</a:t>
            </a:r>
          </a:p>
          <a:p>
            <a:r>
              <a:rPr lang="ru-RU" dirty="0"/>
              <a:t>Оформление стенда для </a:t>
            </a:r>
            <a:r>
              <a:rPr lang="ru-RU" dirty="0" smtClean="0"/>
              <a:t>родителей</a:t>
            </a:r>
          </a:p>
          <a:p>
            <a:r>
              <a:rPr lang="ru-RU" dirty="0" smtClean="0"/>
              <a:t>Оформление выставок детского творчества</a:t>
            </a:r>
          </a:p>
          <a:p>
            <a:r>
              <a:rPr lang="ru-RU" dirty="0" smtClean="0"/>
              <a:t>Изготовление открыток, сувениров к праздникам</a:t>
            </a:r>
          </a:p>
          <a:p>
            <a:r>
              <a:rPr lang="ru-RU" dirty="0" smtClean="0"/>
              <a:t>Размещение материалов на сайте ДОУ</a:t>
            </a:r>
          </a:p>
          <a:p>
            <a:r>
              <a:rPr lang="ru-RU" dirty="0" smtClean="0"/>
              <a:t>Размещение фото- видео-материала (по согласию родителей) в закрытой интернет- группе для родителей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089"/>
          <a:stretch/>
        </p:blipFill>
        <p:spPr>
          <a:xfrm rot="5400000">
            <a:off x="19162233" y="10182954"/>
            <a:ext cx="5301261" cy="4778118"/>
          </a:xfrm>
          <a:solidFill>
            <a:srgbClr val="002060"/>
          </a:solidFill>
          <a:ln w="76200">
            <a:solidFill>
              <a:srgbClr val="002060"/>
            </a:solidFill>
          </a:ln>
        </p:spPr>
      </p:pic>
      <p:pic>
        <p:nvPicPr>
          <p:cNvPr id="4" name="Объект 3"/>
          <p:cNvPicPr>
            <a:picLocks noGrp="1" noChangeAspect="1"/>
          </p:cNvPicPr>
          <p:nvPr>
            <p:ph sz="quarter" idx="4294967295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6901652" y="3068268"/>
            <a:ext cx="9822425" cy="5748911"/>
          </a:xfrm>
          <a:ln w="76200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93825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</a:rPr>
              <a:t>Планируемые результаты-к концу года дети 3-4 лет</a:t>
            </a:r>
            <a:endParaRPr lang="ru-RU" sz="80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6796" y="3362633"/>
            <a:ext cx="24925258" cy="12300154"/>
          </a:xfrm>
        </p:spPr>
        <p:txBody>
          <a:bodyPr>
            <a:normAutofit fontScale="77500" lnSpcReduction="20000"/>
          </a:bodyPr>
          <a:lstStyle/>
          <a:p>
            <a:r>
              <a:rPr lang="ru-RU" sz="7700" b="1" dirty="0" smtClean="0">
                <a:solidFill>
                  <a:srgbClr val="002060"/>
                </a:solidFill>
              </a:rPr>
              <a:t>Умеют:</a:t>
            </a:r>
          </a:p>
          <a:p>
            <a:r>
              <a:rPr lang="ru-RU" sz="7200" dirty="0" smtClean="0"/>
              <a:t> </a:t>
            </a:r>
            <a:r>
              <a:rPr lang="ru-RU" sz="7200" dirty="0"/>
              <a:t>Последовательно вести работу (замысел, выбор материала).</a:t>
            </a:r>
            <a:endParaRPr lang="ru-RU" sz="6000" dirty="0"/>
          </a:p>
          <a:p>
            <a:r>
              <a:rPr lang="ru-RU" sz="7200" dirty="0"/>
              <a:t>- Использовать в работе различные художественные материалы  и инструменты (в соответствии с возрастом);</a:t>
            </a:r>
            <a:endParaRPr lang="ru-RU" sz="6000" dirty="0"/>
          </a:p>
          <a:p>
            <a:r>
              <a:rPr lang="ru-RU" sz="7200" dirty="0"/>
              <a:t>- Выполнять работу в предложенной воспитателем технике;</a:t>
            </a:r>
            <a:endParaRPr lang="ru-RU" sz="6000" dirty="0"/>
          </a:p>
          <a:p>
            <a:r>
              <a:rPr lang="ru-RU" sz="7200" dirty="0"/>
              <a:t>- Дополнять работу или предложенный объект деталями (украшать его) и обыгрывать его;</a:t>
            </a:r>
            <a:endParaRPr lang="ru-RU" sz="6000" dirty="0"/>
          </a:p>
          <a:p>
            <a:r>
              <a:rPr lang="ru-RU" sz="7200" dirty="0"/>
              <a:t>- Передавать своё эмоциональное настроение в работе путём использования художественных средств выразительности;</a:t>
            </a:r>
            <a:endParaRPr lang="ru-RU" sz="6000" dirty="0"/>
          </a:p>
          <a:p>
            <a:r>
              <a:rPr lang="ru-RU" sz="7700" b="1" dirty="0" smtClean="0">
                <a:solidFill>
                  <a:srgbClr val="002060"/>
                </a:solidFill>
              </a:rPr>
              <a:t>Знают</a:t>
            </a:r>
            <a:r>
              <a:rPr lang="ru-RU" sz="7700" b="1" dirty="0">
                <a:solidFill>
                  <a:srgbClr val="002060"/>
                </a:solidFill>
              </a:rPr>
              <a:t>:</a:t>
            </a:r>
          </a:p>
          <a:p>
            <a:r>
              <a:rPr lang="ru-RU" sz="7200" dirty="0"/>
              <a:t>- Технику безопасности при работе с различными материалами и инструментами;</a:t>
            </a:r>
            <a:endParaRPr lang="ru-RU" sz="6000" dirty="0"/>
          </a:p>
          <a:p>
            <a:r>
              <a:rPr lang="ru-RU" sz="7200" dirty="0"/>
              <a:t>- Названия различных художественных материалов и техник;</a:t>
            </a:r>
            <a:endParaRPr lang="ru-RU" sz="6000" dirty="0"/>
          </a:p>
          <a:p>
            <a:r>
              <a:rPr lang="ru-RU" sz="7200" dirty="0"/>
              <a:t>-Цвета и их оттенки;</a:t>
            </a:r>
            <a:endParaRPr lang="ru-RU" sz="6000" dirty="0"/>
          </a:p>
          <a:p>
            <a:r>
              <a:rPr lang="ru-RU" sz="7200" dirty="0"/>
              <a:t>- Средства выразительности (цвет, композиция, форма);</a:t>
            </a:r>
            <a:endParaRPr lang="ru-RU" sz="6000" dirty="0"/>
          </a:p>
          <a:p>
            <a:r>
              <a:rPr lang="ru-RU" sz="7200" dirty="0"/>
              <a:t>- Названия художественных и музыкальных произведений и их авторов;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59090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10"/>
          <p:cNvSpPr>
            <a:spLocks noGrp="1"/>
          </p:cNvSpPr>
          <p:nvPr>
            <p:ph idx="4294967295"/>
          </p:nvPr>
        </p:nvSpPr>
        <p:spPr>
          <a:xfrm>
            <a:off x="1681316" y="1641947"/>
            <a:ext cx="22838561" cy="1299974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7585" b="1" dirty="0" smtClean="0"/>
          </a:p>
          <a:p>
            <a:pPr algn="ctr">
              <a:buNone/>
            </a:pPr>
            <a:r>
              <a:rPr lang="ru-RU" sz="8000" dirty="0">
                <a:solidFill>
                  <a:srgbClr val="00000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Таланты создавать нельзя, </a:t>
            </a:r>
            <a:endParaRPr lang="ru-RU" sz="9600" b="1" dirty="0" smtClean="0">
              <a:solidFill>
                <a:srgbClr val="002060"/>
              </a:solidFill>
              <a:latin typeface="AGReverance" panose="020B0604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9600" b="1" dirty="0" smtClean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но </a:t>
            </a:r>
            <a: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можно создавать почву,</a:t>
            </a:r>
            <a:b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на которой будут расти и процветать таланты»</a:t>
            </a:r>
            <a:b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9600" b="1" dirty="0" smtClean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Генрих </a:t>
            </a:r>
            <a:r>
              <a:rPr lang="ru-RU" sz="9600" b="1" dirty="0">
                <a:solidFill>
                  <a:srgbClr val="002060"/>
                </a:solidFill>
                <a:latin typeface="AGReverance" panose="020B0604020202020204"/>
                <a:ea typeface="Calibri" panose="020F0502020204030204" pitchFamily="34" charset="0"/>
                <a:cs typeface="Times New Roman" panose="02020603050405020304" pitchFamily="18" charset="0"/>
              </a:rPr>
              <a:t>Нейгауз</a:t>
            </a:r>
          </a:p>
          <a:p>
            <a:pPr>
              <a:buNone/>
            </a:pPr>
            <a:endParaRPr lang="ru-RU" sz="7585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3739230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Литература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986796" y="3628104"/>
            <a:ext cx="24925258" cy="11662516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Лыкова, И. А. Дизайн-деятельность в современном мире и дошкольном образовании </a:t>
            </a:r>
          </a:p>
          <a:p>
            <a:r>
              <a:rPr lang="ru-RU" dirty="0"/>
              <a:t> И. А. Лыкова // Детский сад: теория и практика. – 2014. – № 10</a:t>
            </a:r>
          </a:p>
          <a:p>
            <a:r>
              <a:rPr lang="ru-RU" dirty="0"/>
              <a:t>Дизайн в детском саду. Методическое пособие для педагогов ДОО/под редакцией. Н.В. </a:t>
            </a:r>
            <a:r>
              <a:rPr lang="ru-RU" dirty="0" err="1"/>
              <a:t>Микляевой</a:t>
            </a:r>
            <a:r>
              <a:rPr lang="ru-RU" dirty="0"/>
              <a:t> и Г.В. </a:t>
            </a:r>
            <a:r>
              <a:rPr lang="ru-RU" dirty="0" err="1"/>
              <a:t>Урадовских</a:t>
            </a:r>
            <a:r>
              <a:rPr lang="ru-RU" dirty="0"/>
              <a:t>. – М.: УЦ «Перспектива», 2016.-128 с.</a:t>
            </a:r>
          </a:p>
          <a:p>
            <a:r>
              <a:rPr lang="ru-RU" dirty="0"/>
              <a:t>Лыкова И.А. Время развивать воображение./Дошкольное воспитание №2, 2006.</a:t>
            </a:r>
          </a:p>
          <a:p>
            <a:r>
              <a:rPr lang="ru-RU" dirty="0"/>
              <a:t>Григорьева Г.Г. Развитие дошкольника в изобразительной деятельности: Учеб. пособие для студ. </a:t>
            </a:r>
            <a:r>
              <a:rPr lang="ru-RU" dirty="0" err="1"/>
              <a:t>высш</a:t>
            </a:r>
            <a:r>
              <a:rPr lang="ru-RU" dirty="0"/>
              <a:t>. </a:t>
            </a:r>
            <a:r>
              <a:rPr lang="ru-RU" dirty="0" err="1"/>
              <a:t>пед</a:t>
            </a:r>
            <a:r>
              <a:rPr lang="ru-RU" dirty="0"/>
              <a:t>. учеб. заведений. - М.: Академия, 1999. </a:t>
            </a:r>
          </a:p>
          <a:p>
            <a:r>
              <a:rPr lang="ru-RU" dirty="0"/>
              <a:t>Комарова Т.С. Изобразительная деятельность в детском саду: Обучение и творчество. - М.: Педагогика, 1990. </a:t>
            </a:r>
          </a:p>
          <a:p>
            <a:r>
              <a:rPr lang="ru-RU" dirty="0"/>
              <a:t>Комарова Т.С. Детское художественное творчество: Методическое пособие для воспитателей и педагогов для работы с детьми 2-7 лет. - М., 2005 </a:t>
            </a:r>
          </a:p>
          <a:p>
            <a:r>
              <a:rPr lang="ru-RU" dirty="0"/>
              <a:t>Кузнецова О.В. Ознакомление с техникой дизайна как одно из условий развития творчества дошкольников. </a:t>
            </a:r>
            <a:r>
              <a:rPr lang="ru-RU" u="sng" dirty="0">
                <a:hlinkClick r:id="rId2"/>
              </a:rPr>
              <a:t>http://festival.1september.ru/index.php?numb_artic=419196</a:t>
            </a:r>
            <a:r>
              <a:rPr lang="ru-RU" dirty="0"/>
              <a:t>.</a:t>
            </a:r>
          </a:p>
          <a:p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22835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5072</TotalTime>
  <Words>1073</Words>
  <Application>Microsoft Office PowerPoint</Application>
  <PresentationFormat>Произвольный</PresentationFormat>
  <Paragraphs>118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AGReverance</vt:lpstr>
      <vt:lpstr>AGReverence-Oblique</vt:lpstr>
      <vt:lpstr>Times New Roman</vt:lpstr>
      <vt:lpstr>Calibri</vt:lpstr>
      <vt:lpstr>Тема Office</vt:lpstr>
      <vt:lpstr>МБДОУ детский сад «Орлёнок»  Уренского муниципального округа Нижегородской области  Инновационная деятельность в младшей группе «Детский дизайн в ДОУ»</vt:lpstr>
      <vt:lpstr>Слайд 2</vt:lpstr>
      <vt:lpstr>Слайд 3</vt:lpstr>
      <vt:lpstr>Актуальность</vt:lpstr>
      <vt:lpstr>Принципы </vt:lpstr>
      <vt:lpstr>Основные этапы знакомства детей с дизайном:</vt:lpstr>
      <vt:lpstr>Методы и приемы</vt:lpstr>
      <vt:lpstr>Формы организации совместной дизайн-деятельности дошкольников: </vt:lpstr>
      <vt:lpstr>Для успешной работы с детьми необходимо организовать: </vt:lpstr>
      <vt:lpstr>Педагог – руководитель детей и непосредственный участник дизайн-деятельности организует выполнение: </vt:lpstr>
      <vt:lpstr>Педагог должен помнить, что нельзя: </vt:lpstr>
      <vt:lpstr>Слайд 12</vt:lpstr>
      <vt:lpstr>Панно «Золотая осень»</vt:lpstr>
      <vt:lpstr>Панно «Первый снег»</vt:lpstr>
      <vt:lpstr>Декор «Украсим чайный сервиз»</vt:lpstr>
      <vt:lpstr>Открытка на Новый год</vt:lpstr>
      <vt:lpstr>Панно «Ёлочка ночью»</vt:lpstr>
      <vt:lpstr>Панно «Белая берёза»</vt:lpstr>
      <vt:lpstr>Открытка на 14 февраля</vt:lpstr>
      <vt:lpstr>«Медаль для папы»</vt:lpstr>
      <vt:lpstr>Поздравление для мамы</vt:lpstr>
      <vt:lpstr>Космический полет</vt:lpstr>
      <vt:lpstr>«Пасхальный перезвон»</vt:lpstr>
      <vt:lpstr>Панно «Весна»</vt:lpstr>
      <vt:lpstr>Панно «Береза весной»</vt:lpstr>
      <vt:lpstr>Взаимодействие с семьей</vt:lpstr>
      <vt:lpstr>Планируемые результаты-к концу года дети 3-4 лет</vt:lpstr>
      <vt:lpstr>Слайд 28</vt:lpstr>
      <vt:lpstr>Литература </vt:lpstr>
    </vt:vector>
  </TitlesOfParts>
  <Company>МАОУ ДО ЦРТДиЮ Каменского района Пензенской области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изо</dc:subject>
  <dc:creator>Viktoriya Polshkova</dc:creator>
  <cp:keywords>изо</cp:keywords>
  <cp:lastModifiedBy>1</cp:lastModifiedBy>
  <cp:revision>218</cp:revision>
  <dcterms:created xsi:type="dcterms:W3CDTF">2017-12-21T17:39:40Z</dcterms:created>
  <dcterms:modified xsi:type="dcterms:W3CDTF">2021-06-02T03:46:34Z</dcterms:modified>
</cp:coreProperties>
</file>